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90" r:id="rId6"/>
    <p:sldId id="292" r:id="rId7"/>
    <p:sldId id="291" r:id="rId8"/>
    <p:sldId id="303" r:id="rId9"/>
    <p:sldId id="295" r:id="rId10"/>
    <p:sldId id="305" r:id="rId11"/>
    <p:sldId id="306" r:id="rId12"/>
    <p:sldId id="311" r:id="rId13"/>
    <p:sldId id="308" r:id="rId14"/>
    <p:sldId id="304" r:id="rId15"/>
    <p:sldId id="309" r:id="rId16"/>
    <p:sldId id="310" r:id="rId17"/>
    <p:sldId id="312" r:id="rId18"/>
    <p:sldId id="299" r:id="rId19"/>
    <p:sldId id="298" r:id="rId20"/>
    <p:sldId id="302" r:id="rId21"/>
    <p:sldId id="301" r:id="rId22"/>
    <p:sldId id="268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CFD49-7B60-4E10-A973-2AF8C542056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CC20-5DF6-4411-B99D-67D2A17A4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6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6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4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5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2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1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6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2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9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8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4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90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C20-5DF6-4411-B99D-67D2A17A4C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6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0779-081C-460E-9867-B7A5CD507B81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8801-2166-41E9-A9F8-8CA8BA799861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52E2-9A60-4733-BED1-BE1593F56CA4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591-838C-48E6-A516-CAD45CD89428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7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9FE5-2D32-4E65-B4F2-9B17662C43FF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1912-D52F-450B-A547-86D84D65FC5B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94FF-77B5-4EFB-942C-D4246F7C3E67}" type="datetime1">
              <a:rPr lang="en-US" smtClean="0"/>
              <a:t>10/22/2015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B145-4744-4F0B-ACC0-21EDAC6A26C7}" type="datetime1">
              <a:rPr lang="en-US" smtClean="0"/>
              <a:t>10/22/2015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1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EA64-CED7-4E28-A250-58D5804A6CE6}" type="datetime1">
              <a:rPr lang="en-US" smtClean="0"/>
              <a:t>10/22/2015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DB82-7E0B-45D0-9D66-1A8ACF3FEB26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9085-C78B-4AC3-A5D7-152CEE475BEC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luna Sans" panose="02000000000000000000" pitchFamily="50" charset="-18"/>
              </a:defRPr>
            </a:lvl1pPr>
          </a:lstStyle>
          <a:p>
            <a:fld id="{4D6E92BE-A04A-4ABF-992F-D2A1433932C0}" type="datetime1">
              <a:rPr lang="en-US" smtClean="0"/>
              <a:t>10/22/2015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luna Sans" panose="02000000000000000000" pitchFamily="50" charset="-18"/>
              </a:defRPr>
            </a:lvl1pPr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0FFB-738C-46B7-8852-5EE527A47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luna Sans" panose="020000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hou.net/index.php/exercises-mainmenu-13/classroom-experiments-and-activities-mainmenu-186/203-determination-of-the-index-of-refraction-using-a-laser-pointer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it.ilyam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ssianpatents.com/patent/" TargetMode="External"/><Relationship Id="rId4" Type="http://schemas.openxmlformats.org/officeDocument/2006/relationships/hyperlink" Target="http://www.google.co.cr/patent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53421"/>
            <a:ext cx="9144000" cy="2387600"/>
          </a:xfrm>
        </p:spPr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Bezkontaktné meradlo</a:t>
            </a:r>
            <a:endParaRPr lang="en-US" b="1" dirty="0">
              <a:solidFill>
                <a:srgbClr val="0070C0"/>
              </a:solidFill>
              <a:latin typeface="Calluna Sans" panose="02000000000000000000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sk-SK" i="1" dirty="0" smtClean="0">
                <a:latin typeface="Calluna Sans" panose="02000000000000000000" pitchFamily="50" charset="-18"/>
              </a:rPr>
              <a:t>Matej Badin</a:t>
            </a:r>
          </a:p>
          <a:p>
            <a:r>
              <a:rPr lang="sk-SK" dirty="0" smtClean="0">
                <a:latin typeface="Calluna Sans" panose="02000000000000000000" pitchFamily="50" charset="-18"/>
              </a:rPr>
              <a:t>Úvodné sústredenie TMF</a:t>
            </a:r>
          </a:p>
          <a:p>
            <a:r>
              <a:rPr lang="en-US" dirty="0" smtClean="0"/>
              <a:t>22. – 23.  10. 2015</a:t>
            </a:r>
          </a:p>
          <a:p>
            <a:r>
              <a:rPr lang="en-US" dirty="0" smtClean="0">
                <a:latin typeface="Calluna Sans" panose="02000000000000000000" pitchFamily="50" charset="-18"/>
              </a:rPr>
              <a:t>Bratislava</a:t>
            </a:r>
            <a:endParaRPr lang="en-US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820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53705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Prvý nápad :: Ako ešte vylepšiť túto metódu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00025" y="3457203"/>
            <a:ext cx="5964167" cy="136206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1148521" y="1809369"/>
            <a:ext cx="1587500" cy="16478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2742371" y="3442920"/>
            <a:ext cx="361950" cy="137634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3110671" y="4833552"/>
            <a:ext cx="1022350" cy="12541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V="1">
            <a:off x="3110671" y="3457203"/>
            <a:ext cx="511175" cy="13620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3628196" y="1809369"/>
            <a:ext cx="1650171" cy="16478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V="1">
            <a:off x="2742371" y="1795050"/>
            <a:ext cx="1650171" cy="16478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3618671" y="3458030"/>
            <a:ext cx="371475" cy="134688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V="1">
            <a:off x="4010369" y="3442849"/>
            <a:ext cx="511175" cy="13620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V="1">
            <a:off x="4514021" y="1842264"/>
            <a:ext cx="1650171" cy="164787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4531655" y="3490134"/>
            <a:ext cx="242051" cy="89900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5411157" y="3490169"/>
            <a:ext cx="0" cy="131474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lokTextu 26"/>
              <p:cNvSpPr txBox="1"/>
              <p:nvPr/>
            </p:nvSpPr>
            <p:spPr>
              <a:xfrm>
                <a:off x="5518362" y="3939216"/>
                <a:ext cx="256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BlokText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362" y="3939216"/>
                <a:ext cx="25660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8571" r="-2619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/>
              <p:cNvSpPr txBox="1"/>
              <p:nvPr/>
            </p:nvSpPr>
            <p:spPr>
              <a:xfrm>
                <a:off x="352010" y="3515219"/>
                <a:ext cx="317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BlokText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0" y="3515219"/>
                <a:ext cx="317844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ovná spojovacia šípka 28"/>
          <p:cNvCxnSpPr/>
          <p:nvPr/>
        </p:nvCxnSpPr>
        <p:spPr>
          <a:xfrm>
            <a:off x="3602970" y="2510987"/>
            <a:ext cx="1027357" cy="1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lokTextu 30"/>
              <p:cNvSpPr txBox="1"/>
              <p:nvPr/>
            </p:nvSpPr>
            <p:spPr>
              <a:xfrm>
                <a:off x="4115481" y="2087654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BlokTextu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481" y="2087654"/>
                <a:ext cx="283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ovná spojnica 16"/>
          <p:cNvCxnSpPr/>
          <p:nvPr/>
        </p:nvCxnSpPr>
        <p:spPr>
          <a:xfrm flipV="1">
            <a:off x="2727567" y="1842264"/>
            <a:ext cx="0" cy="279093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lokTextu 19"/>
              <p:cNvSpPr txBox="1"/>
              <p:nvPr/>
            </p:nvSpPr>
            <p:spPr>
              <a:xfrm>
                <a:off x="2412710" y="2722984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BlokText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710" y="2722984"/>
                <a:ext cx="26257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279" r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lokTextu 31"/>
              <p:cNvSpPr txBox="1"/>
              <p:nvPr/>
            </p:nvSpPr>
            <p:spPr>
              <a:xfrm>
                <a:off x="2666165" y="3753637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BlokTextu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165" y="3753637"/>
                <a:ext cx="26257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9535" r="-3953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Rovná spojnica 32"/>
          <p:cNvCxnSpPr/>
          <p:nvPr/>
        </p:nvCxnSpPr>
        <p:spPr>
          <a:xfrm flipV="1">
            <a:off x="3093043" y="3512094"/>
            <a:ext cx="21389" cy="217033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lokTextu 33"/>
              <p:cNvSpPr txBox="1"/>
              <p:nvPr/>
            </p:nvSpPr>
            <p:spPr>
              <a:xfrm>
                <a:off x="2911396" y="4019803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BlokText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96" y="4019803"/>
                <a:ext cx="26257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1860" r="-3720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BlokTextu 37"/>
          <p:cNvSpPr txBox="1"/>
          <p:nvPr/>
        </p:nvSpPr>
        <p:spPr>
          <a:xfrm>
            <a:off x="6815352" y="1122147"/>
            <a:ext cx="54090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luna Sans" panose="02000000000000000000" pitchFamily="50" charset="-18"/>
              </a:rPr>
              <a:t>Meranie </a:t>
            </a:r>
            <a:r>
              <a:rPr lang="en-US" sz="2000" dirty="0" err="1" smtClean="0">
                <a:latin typeface="Calluna Sans" panose="02000000000000000000" pitchFamily="50" charset="-18"/>
              </a:rPr>
              <a:t>rozostupov</a:t>
            </a:r>
            <a:r>
              <a:rPr lang="en-US" sz="2000" dirty="0" smtClean="0">
                <a:latin typeface="Calluna Sans" panose="02000000000000000000" pitchFamily="50" charset="-18"/>
              </a:rPr>
              <a:t> l</a:t>
            </a:r>
            <a:r>
              <a:rPr lang="sk-SK" sz="2000" dirty="0" err="1" smtClean="0">
                <a:latin typeface="Calluna Sans" panose="02000000000000000000" pitchFamily="50" charset="-18"/>
              </a:rPr>
              <a:t>účov</a:t>
            </a:r>
            <a:r>
              <a:rPr lang="sk-SK" sz="2000" dirty="0" smtClean="0">
                <a:latin typeface="Calluna Sans" panose="02000000000000000000" pitchFamily="50" charset="-18"/>
              </a:rPr>
              <a:t> sa dá vylepšiť tak, že odmeriame vzdialenosť medzi niekoľkými lúčmi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sk-SK" sz="2000" dirty="0">
              <a:latin typeface="Calluna Sans" panose="02000000000000000000" pitchFamily="50" charset="-18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Calluna Sans" panose="02000000000000000000" pitchFamily="50" charset="-18"/>
              </a:rPr>
              <a:t>Ako </a:t>
            </a:r>
            <a:r>
              <a:rPr lang="sk-SK" sz="2000" dirty="0" err="1" smtClean="0">
                <a:latin typeface="Calluna Sans" panose="02000000000000000000" pitchFamily="50" charset="-18"/>
              </a:rPr>
              <a:t>fitovať</a:t>
            </a:r>
            <a:r>
              <a:rPr lang="sk-SK" sz="2000" dirty="0" smtClean="0">
                <a:latin typeface="Calluna Sans" panose="02000000000000000000" pitchFamily="50" charset="-18"/>
              </a:rPr>
              <a:t> </a:t>
            </a:r>
            <a:r>
              <a:rPr lang="sk-SK" sz="2000" dirty="0" err="1" smtClean="0">
                <a:latin typeface="Calluna Sans" panose="02000000000000000000" pitchFamily="50" charset="-18"/>
              </a:rPr>
              <a:t>data</a:t>
            </a:r>
            <a:r>
              <a:rPr lang="en-US" sz="2000" dirty="0" smtClean="0">
                <a:latin typeface="Calluna Sans" panose="02000000000000000000" pitchFamily="50" charset="-18"/>
              </a:rPr>
              <a:t>? </a:t>
            </a:r>
            <a:r>
              <a:rPr lang="en-US" sz="2000" dirty="0" err="1" smtClean="0">
                <a:latin typeface="Calluna Sans" panose="02000000000000000000" pitchFamily="50" charset="-18"/>
              </a:rPr>
              <a:t>Napr</a:t>
            </a:r>
            <a:r>
              <a:rPr lang="en-US" sz="2000" dirty="0" smtClean="0">
                <a:latin typeface="Calluna Sans" panose="02000000000000000000" pitchFamily="50" charset="-18"/>
              </a:rPr>
              <a:t>. </a:t>
            </a:r>
            <a:r>
              <a:rPr lang="en-US" sz="2000" dirty="0" err="1" smtClean="0">
                <a:latin typeface="Calluna Sans" panose="02000000000000000000" pitchFamily="50" charset="-18"/>
              </a:rPr>
              <a:t>minimalizova</a:t>
            </a:r>
            <a:r>
              <a:rPr lang="sk-SK" sz="2000" dirty="0" smtClean="0">
                <a:latin typeface="Calluna Sans" panose="02000000000000000000" pitchFamily="50" charset="-18"/>
              </a:rPr>
              <a:t>ť najmenšie štvorce. </a:t>
            </a:r>
            <a:r>
              <a:rPr lang="sk-SK" sz="2000" dirty="0" err="1" smtClean="0">
                <a:latin typeface="Calluna Sans" panose="02000000000000000000" pitchFamily="50" charset="-18"/>
              </a:rPr>
              <a:t>T.j</a:t>
            </a:r>
            <a:r>
              <a:rPr lang="sk-SK" sz="2000" dirty="0" smtClean="0">
                <a:latin typeface="Calluna Sans" panose="02000000000000000000" pitchFamily="50" charset="-18"/>
              </a:rPr>
              <a:t>. zvoliť také </a:t>
            </a:r>
            <a:r>
              <a:rPr lang="sk-SK" sz="2000" b="1" i="1" dirty="0" smtClean="0">
                <a:latin typeface="Calluna Sans" panose="02000000000000000000" pitchFamily="50" charset="-18"/>
              </a:rPr>
              <a:t>d</a:t>
            </a:r>
            <a:r>
              <a:rPr lang="sk-SK" sz="2000" i="1" dirty="0" smtClean="0">
                <a:latin typeface="Calluna Sans" panose="02000000000000000000" pitchFamily="50" charset="-18"/>
              </a:rPr>
              <a:t> </a:t>
            </a:r>
            <a:r>
              <a:rPr lang="sk-SK" sz="2000" dirty="0" smtClean="0">
                <a:latin typeface="Calluna Sans" panose="02000000000000000000" pitchFamily="50" charset="-18"/>
              </a:rPr>
              <a:t>a </a:t>
            </a:r>
            <a:r>
              <a:rPr lang="sk-SK" sz="2000" b="1" i="1" dirty="0" smtClean="0">
                <a:latin typeface="Calluna Sans" panose="02000000000000000000" pitchFamily="50" charset="-18"/>
              </a:rPr>
              <a:t>n</a:t>
            </a:r>
            <a:r>
              <a:rPr lang="sk-SK" sz="2000" dirty="0" smtClean="0">
                <a:latin typeface="Calluna Sans" panose="02000000000000000000" pitchFamily="50" charset="-18"/>
              </a:rPr>
              <a:t>, aby súčet štvorcov rozdielov medzi predpovedanými a experimentálnymi hodnotami bol minimálny.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sk-SK" sz="2000" dirty="0">
              <a:latin typeface="Calluna Sans" panose="02000000000000000000" pitchFamily="50" charset="-18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Calluna Sans" panose="02000000000000000000" pitchFamily="50" charset="-18"/>
              </a:rPr>
              <a:t>Dajú sa odvodiť analytické vzorce pre prípad takejto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neline</a:t>
            </a:r>
            <a:r>
              <a:rPr lang="sk-SK" sz="2000" dirty="0" err="1" smtClean="0">
                <a:latin typeface="Calluna Sans" panose="02000000000000000000" pitchFamily="50" charset="-18"/>
              </a:rPr>
              <a:t>árnej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r>
              <a:rPr lang="sk-SK" sz="2000" dirty="0" smtClean="0">
                <a:latin typeface="Calluna Sans" panose="02000000000000000000" pitchFamily="50" charset="-18"/>
              </a:rPr>
              <a:t> regresie</a:t>
            </a:r>
            <a:r>
              <a:rPr lang="en-US" sz="2000" dirty="0" smtClean="0">
                <a:latin typeface="Calluna Sans" panose="02000000000000000000" pitchFamily="50" charset="-18"/>
              </a:rPr>
              <a:t>?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Calluna Sans" panose="02000000000000000000" pitchFamily="50" charset="-18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Calluna Sans" panose="02000000000000000000" pitchFamily="50" charset="-18"/>
              </a:rPr>
              <a:t>Vždy sa dá použiť softvér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b="1" dirty="0" err="1" smtClean="0">
                <a:latin typeface="Calluna Sans" panose="02000000000000000000" pitchFamily="50" charset="-18"/>
              </a:rPr>
              <a:t>Gnuplot</a:t>
            </a:r>
            <a:r>
              <a:rPr lang="en-US" sz="2000" dirty="0" smtClean="0">
                <a:latin typeface="Calluna Sans" panose="02000000000000000000" pitchFamily="50" charset="-18"/>
              </a:rPr>
              <a:t>, Octave, </a:t>
            </a:r>
            <a:r>
              <a:rPr lang="en-US" sz="2000" dirty="0" err="1" smtClean="0">
                <a:latin typeface="Calluna Sans" panose="02000000000000000000" pitchFamily="50" charset="-18"/>
              </a:rPr>
              <a:t>Matlab</a:t>
            </a:r>
            <a:r>
              <a:rPr lang="en-US" sz="2000" dirty="0" smtClean="0">
                <a:latin typeface="Calluna Sans" panose="02000000000000000000" pitchFamily="50" charset="-18"/>
              </a:rPr>
              <a:t>, Mathematica, Origin, …)</a:t>
            </a:r>
            <a:endParaRPr lang="sk-SK" sz="2000" dirty="0" smtClean="0">
              <a:latin typeface="Calluna Sans" panose="02000000000000000000" pitchFamily="50" charset="-18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sk-SK" sz="2000" b="1" dirty="0">
              <a:latin typeface="Calluna Sans" panose="02000000000000000000" pitchFamily="50" charset="-18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Calluna Sans" panose="02000000000000000000" pitchFamily="50" charset="-18"/>
              </a:rPr>
              <a:t>Aká je presnosť takejto metódy a jej obmedzenia</a:t>
            </a:r>
            <a:r>
              <a:rPr lang="en-US" sz="2000" b="1" dirty="0" smtClean="0">
                <a:latin typeface="Calluna Sans" panose="02000000000000000000" pitchFamily="50" charset="-18"/>
              </a:rPr>
              <a:t>?</a:t>
            </a:r>
            <a:endParaRPr lang="sk-SK" sz="2400" dirty="0"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luna Sans" panose="02000000000000000000" pitchFamily="50" charset="-18"/>
            </a:endParaRPr>
          </a:p>
        </p:txBody>
      </p:sp>
      <p:cxnSp>
        <p:nvCxnSpPr>
          <p:cNvPr id="8" name="Rovná spojnica 7"/>
          <p:cNvCxnSpPr/>
          <p:nvPr/>
        </p:nvCxnSpPr>
        <p:spPr>
          <a:xfrm flipH="1" flipV="1">
            <a:off x="580217" y="2118841"/>
            <a:ext cx="2572509" cy="2731615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ovacia šípka 40"/>
          <p:cNvCxnSpPr/>
          <p:nvPr/>
        </p:nvCxnSpPr>
        <p:spPr>
          <a:xfrm>
            <a:off x="1063854" y="2633285"/>
            <a:ext cx="1027357" cy="1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BlokTextu 43"/>
              <p:cNvSpPr txBox="1"/>
              <p:nvPr/>
            </p:nvSpPr>
            <p:spPr>
              <a:xfrm>
                <a:off x="1242682" y="2158577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BlokTextu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82" y="2158577"/>
                <a:ext cx="288284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BlokTextu 45"/>
              <p:cNvSpPr txBox="1"/>
              <p:nvPr/>
            </p:nvSpPr>
            <p:spPr>
              <a:xfrm>
                <a:off x="363680" y="3073517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BlokTextu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0" y="3073517"/>
                <a:ext cx="30617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00" r="-240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5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53705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Druh</a:t>
            </a:r>
            <a:r>
              <a:rPr lang="sk-SK" sz="3600" b="1" dirty="0" smtClean="0">
                <a:solidFill>
                  <a:srgbClr val="0070C0"/>
                </a:solidFill>
              </a:rPr>
              <a:t>ý nápad :: Polarizácia </a:t>
            </a:r>
            <a:r>
              <a:rPr lang="en-US" sz="3600" b="1" dirty="0" smtClean="0">
                <a:solidFill>
                  <a:srgbClr val="0070C0"/>
                </a:solidFill>
              </a:rPr>
              <a:t>(index </a:t>
            </a:r>
            <a:r>
              <a:rPr lang="en-US" sz="3600" b="1" dirty="0" err="1" smtClean="0">
                <a:solidFill>
                  <a:srgbClr val="0070C0"/>
                </a:solidFill>
              </a:rPr>
              <a:t>lomu</a:t>
            </a:r>
            <a:r>
              <a:rPr lang="en-US" sz="3600" b="1" dirty="0" smtClean="0">
                <a:solidFill>
                  <a:srgbClr val="0070C0"/>
                </a:solidFill>
              </a:rPr>
              <a:t>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11187" y="1216909"/>
            <a:ext cx="1058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lluna Sans" panose="02000000000000000000" pitchFamily="50" charset="-18"/>
              </a:rPr>
              <a:t>Využijeme, že intenzita odrazené</a:t>
            </a:r>
            <a:r>
              <a:rPr lang="en-US" sz="2400" dirty="0" smtClean="0">
                <a:latin typeface="Calluna Sans" panose="02000000000000000000" pitchFamily="50" charset="-18"/>
              </a:rPr>
              <a:t>ho</a:t>
            </a:r>
            <a:r>
              <a:rPr lang="sk-SK" sz="2400" dirty="0" smtClean="0">
                <a:latin typeface="Calluna Sans" panose="02000000000000000000" pitchFamily="50" charset="-18"/>
              </a:rPr>
              <a:t> a prejdeného svetla závisí od</a:t>
            </a:r>
            <a:r>
              <a:rPr lang="en-US" sz="2400" dirty="0" smtClean="0"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latin typeface="Calluna Sans" panose="02000000000000000000" pitchFamily="50" charset="-18"/>
              </a:rPr>
              <a:t>polariz</a:t>
            </a:r>
            <a:r>
              <a:rPr lang="sk-SK" sz="2400" dirty="0" err="1" smtClean="0">
                <a:latin typeface="Calluna Sans" panose="02000000000000000000" pitchFamily="50" charset="-18"/>
              </a:rPr>
              <a:t>ácie</a:t>
            </a:r>
            <a:r>
              <a:rPr lang="sk-SK" sz="2400" dirty="0" smtClean="0">
                <a:latin typeface="Calluna Sans" panose="02000000000000000000" pitchFamily="50" charset="-18"/>
              </a:rPr>
              <a:t> dopadajúceho svetla </a:t>
            </a:r>
            <a:r>
              <a:rPr lang="en-US" sz="2400" dirty="0" smtClean="0">
                <a:latin typeface="Calluna Sans" panose="02000000000000000000" pitchFamily="50" charset="-18"/>
              </a:rPr>
              <a:t>(D</a:t>
            </a:r>
            <a:r>
              <a:rPr lang="sk-SK" sz="2400" dirty="0" err="1" smtClean="0">
                <a:latin typeface="Calluna Sans" panose="02000000000000000000" pitchFamily="50" charset="-18"/>
              </a:rPr>
              <a:t>ôsledok</a:t>
            </a:r>
            <a:r>
              <a:rPr lang="sk-SK" sz="2400" dirty="0" smtClean="0">
                <a:latin typeface="Calluna Sans" panose="02000000000000000000" pitchFamily="50" charset="-18"/>
              </a:rPr>
              <a:t> faktu, že svetlo je EM vlna</a:t>
            </a:r>
            <a:r>
              <a:rPr lang="en-US" sz="2400" dirty="0" smtClean="0">
                <a:latin typeface="Calluna Sans" panose="02000000000000000000" pitchFamily="50" charset="-18"/>
              </a:rPr>
              <a:t>)</a:t>
            </a:r>
            <a:r>
              <a:rPr lang="sk-SK" sz="2400" dirty="0" smtClean="0">
                <a:latin typeface="Calluna Sans" panose="02000000000000000000" pitchFamily="50" charset="-18"/>
              </a:rPr>
              <a:t>.</a:t>
            </a:r>
            <a:endParaRPr lang="en-US" sz="2400" dirty="0">
              <a:latin typeface="Calluna Sans" panose="02000000000000000000" pitchFamily="50" charset="-18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78686" y="3892047"/>
            <a:ext cx="4046628" cy="136206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1714500" y="2260600"/>
            <a:ext cx="1587500" cy="16478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3308350" y="3894151"/>
            <a:ext cx="361950" cy="137634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V="1">
            <a:off x="3308350" y="2246281"/>
            <a:ext cx="1650171" cy="16478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3639894" y="5272604"/>
            <a:ext cx="755643" cy="93155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/>
              <p:cNvSpPr txBox="1"/>
              <p:nvPr/>
            </p:nvSpPr>
            <p:spPr>
              <a:xfrm>
                <a:off x="4509148" y="3958191"/>
                <a:ext cx="317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BlokText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148" y="3958191"/>
                <a:ext cx="317844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ovná spojnica 16"/>
          <p:cNvCxnSpPr/>
          <p:nvPr/>
        </p:nvCxnSpPr>
        <p:spPr>
          <a:xfrm flipV="1">
            <a:off x="3293546" y="2293495"/>
            <a:ext cx="0" cy="279093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lokTextu 19"/>
              <p:cNvSpPr txBox="1"/>
              <p:nvPr/>
            </p:nvSpPr>
            <p:spPr>
              <a:xfrm>
                <a:off x="2978689" y="3174215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BlokText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689" y="3174215"/>
                <a:ext cx="26257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279" r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lokTextu 31"/>
              <p:cNvSpPr txBox="1"/>
              <p:nvPr/>
            </p:nvSpPr>
            <p:spPr>
              <a:xfrm>
                <a:off x="3232144" y="4204868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BlokTextu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44" y="4204868"/>
                <a:ext cx="26257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9535" r="-3953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lokTextu 40"/>
          <p:cNvSpPr txBox="1"/>
          <p:nvPr/>
        </p:nvSpPr>
        <p:spPr>
          <a:xfrm>
            <a:off x="6468035" y="2243851"/>
            <a:ext cx="5269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luna Sans" panose="02000000000000000000" pitchFamily="50" charset="-18"/>
              </a:rPr>
              <a:t>Intenzit</a:t>
            </a:r>
            <a:r>
              <a:rPr lang="sk-SK" sz="2000" dirty="0" smtClean="0">
                <a:latin typeface="Calluna Sans" panose="02000000000000000000" pitchFamily="50" charset="-18"/>
              </a:rPr>
              <a:t>u v rôznych rovinách polarizácie </a:t>
            </a:r>
            <a:r>
              <a:rPr lang="en-US" sz="2000" dirty="0" smtClean="0">
                <a:latin typeface="Calluna Sans" panose="02000000000000000000" pitchFamily="50" charset="-18"/>
              </a:rPr>
              <a:t>(p – </a:t>
            </a:r>
            <a:r>
              <a:rPr lang="en-US" sz="2000" dirty="0" err="1" smtClean="0">
                <a:latin typeface="Calluna Sans" panose="02000000000000000000" pitchFamily="50" charset="-18"/>
              </a:rPr>
              <a:t>rovina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tohto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slidu</a:t>
            </a:r>
            <a:r>
              <a:rPr lang="en-US" sz="2000" dirty="0" smtClean="0">
                <a:latin typeface="Calluna Sans" panose="02000000000000000000" pitchFamily="50" charset="-18"/>
              </a:rPr>
              <a:t>) a s </a:t>
            </a:r>
            <a:r>
              <a:rPr lang="en-US" sz="2000" dirty="0" err="1" smtClean="0">
                <a:latin typeface="Calluna Sans" panose="02000000000000000000" pitchFamily="50" charset="-18"/>
              </a:rPr>
              <a:t>polariz</a:t>
            </a:r>
            <a:r>
              <a:rPr lang="sk-SK" sz="2000" dirty="0" err="1" smtClean="0">
                <a:latin typeface="Calluna Sans" panose="02000000000000000000" pitchFamily="50" charset="-18"/>
              </a:rPr>
              <a:t>ácie</a:t>
            </a:r>
            <a:r>
              <a:rPr lang="sk-SK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sk-SK" sz="2000" dirty="0" smtClean="0">
                <a:latin typeface="Calluna Sans" panose="02000000000000000000" pitchFamily="50" charset="-18"/>
              </a:rPr>
              <a:t>kolmá na tento slide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r>
              <a:rPr lang="sk-SK" sz="2000" dirty="0" smtClean="0">
                <a:latin typeface="Calluna Sans" panose="02000000000000000000" pitchFamily="50" charset="-18"/>
              </a:rPr>
              <a:t> </a:t>
            </a:r>
            <a:r>
              <a:rPr lang="sk-SK" sz="2000" dirty="0" err="1" smtClean="0">
                <a:latin typeface="Calluna Sans" panose="02000000000000000000" pitchFamily="50" charset="-18"/>
              </a:rPr>
              <a:t>môžno</a:t>
            </a:r>
            <a:r>
              <a:rPr lang="sk-SK" sz="2000" dirty="0" smtClean="0">
                <a:latin typeface="Calluna Sans" panose="02000000000000000000" pitchFamily="50" charset="-18"/>
              </a:rPr>
              <a:t> vypočítať na základe </a:t>
            </a:r>
            <a:r>
              <a:rPr lang="sk-SK" sz="2000" b="1" dirty="0" err="1" smtClean="0">
                <a:latin typeface="Calluna Sans" panose="02000000000000000000" pitchFamily="50" charset="-18"/>
              </a:rPr>
              <a:t>Fresnelových</a:t>
            </a:r>
            <a:r>
              <a:rPr lang="sk-SK" sz="2000" b="1" dirty="0" smtClean="0">
                <a:latin typeface="Calluna Sans" panose="02000000000000000000" pitchFamily="50" charset="-18"/>
              </a:rPr>
              <a:t> vzťahov </a:t>
            </a:r>
            <a:r>
              <a:rPr lang="en-US" sz="2000" dirty="0" smtClean="0">
                <a:latin typeface="Calluna Sans" panose="02000000000000000000" pitchFamily="50" charset="-18"/>
              </a:rPr>
              <a:t>(n</a:t>
            </a:r>
            <a:r>
              <a:rPr lang="sk-SK" sz="2000" dirty="0" err="1" smtClean="0">
                <a:latin typeface="Calluna Sans" panose="02000000000000000000" pitchFamily="50" charset="-18"/>
              </a:rPr>
              <a:t>ájdete</a:t>
            </a:r>
            <a:r>
              <a:rPr lang="sk-SK" sz="2000" dirty="0" smtClean="0">
                <a:latin typeface="Calluna Sans" panose="02000000000000000000" pitchFamily="50" charset="-18"/>
              </a:rPr>
              <a:t> na </a:t>
            </a:r>
            <a:r>
              <a:rPr lang="sk-SK" sz="2000" dirty="0" err="1" smtClean="0">
                <a:latin typeface="Calluna Sans" panose="02000000000000000000" pitchFamily="50" charset="-18"/>
              </a:rPr>
              <a:t>wiki</a:t>
            </a:r>
            <a:r>
              <a:rPr lang="sk-SK" sz="2000" dirty="0" smtClean="0">
                <a:latin typeface="Calluna Sans" panose="02000000000000000000" pitchFamily="50" charset="-18"/>
              </a:rPr>
              <a:t> alebo v každej slušnej učebnici optiky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endParaRPr lang="en-US" sz="2000" b="1" dirty="0">
              <a:latin typeface="Calluna Sans" panose="02000000000000000000" pitchFamily="50" charset="-18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6468035" y="2047906"/>
            <a:ext cx="5115549" cy="4279457"/>
            <a:chOff x="6468035" y="2047906"/>
            <a:chExt cx="5115549" cy="4279457"/>
          </a:xfrm>
        </p:grpSpPr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8035" y="2047906"/>
              <a:ext cx="4613315" cy="4279457"/>
            </a:xfrm>
            <a:prstGeom prst="rect">
              <a:avLst/>
            </a:prstGeom>
          </p:spPr>
        </p:pic>
        <p:sp>
          <p:nvSpPr>
            <p:cNvPr id="12" name="Obdĺžnik 11"/>
            <p:cNvSpPr/>
            <p:nvPr/>
          </p:nvSpPr>
          <p:spPr>
            <a:xfrm>
              <a:off x="11045491" y="2214865"/>
              <a:ext cx="538093" cy="1602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BlokTextu 43"/>
              <p:cNvSpPr txBox="1"/>
              <p:nvPr/>
            </p:nvSpPr>
            <p:spPr>
              <a:xfrm>
                <a:off x="4521200" y="3490695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BlokTextu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00" y="3490695"/>
                <a:ext cx="3061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00" r="-24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6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53705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Druh</a:t>
            </a:r>
            <a:r>
              <a:rPr lang="sk-SK" sz="3600" b="1" dirty="0" smtClean="0">
                <a:solidFill>
                  <a:srgbClr val="0070C0"/>
                </a:solidFill>
              </a:rPr>
              <a:t>ý nápad :: Myšlienka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11187" y="1216909"/>
            <a:ext cx="1058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Calluna Sans" panose="02000000000000000000" pitchFamily="50" charset="-18"/>
              </a:rPr>
              <a:t>Eliminovať intenzitu odrazeného svetla v rovine polarizácie rovnobežnej s rovinou dopadu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tento</a:t>
            </a:r>
            <a:r>
              <a:rPr lang="en-US" sz="2000" dirty="0" smtClean="0">
                <a:latin typeface="Calluna Sans" panose="02000000000000000000" pitchFamily="50" charset="-18"/>
              </a:rPr>
              <a:t> slide) </a:t>
            </a:r>
            <a:r>
              <a:rPr lang="en-US" sz="2000" dirty="0" err="1" smtClean="0">
                <a:latin typeface="Calluna Sans" panose="02000000000000000000" pitchFamily="50" charset="-18"/>
              </a:rPr>
              <a:t>vhodn</a:t>
            </a:r>
            <a:r>
              <a:rPr lang="sk-SK" sz="2000" dirty="0" err="1" smtClean="0">
                <a:latin typeface="Calluna Sans" panose="02000000000000000000" pitchFamily="50" charset="-18"/>
              </a:rPr>
              <a:t>ým</a:t>
            </a:r>
            <a:r>
              <a:rPr lang="sk-SK" sz="2000" dirty="0" smtClean="0">
                <a:latin typeface="Calluna Sans" panose="02000000000000000000" pitchFamily="50" charset="-18"/>
              </a:rPr>
              <a:t> výberom uhla. Na analýzu a prípravu lúča využijeme </a:t>
            </a:r>
            <a:r>
              <a:rPr lang="sk-SK" sz="2000" dirty="0" err="1" smtClean="0">
                <a:latin typeface="Calluna Sans" panose="02000000000000000000" pitchFamily="50" charset="-18"/>
              </a:rPr>
              <a:t>polarizátori</a:t>
            </a:r>
            <a:r>
              <a:rPr lang="sk-SK" sz="2000" dirty="0" smtClean="0">
                <a:latin typeface="Calluna Sans" panose="02000000000000000000" pitchFamily="50" charset="-18"/>
              </a:rPr>
              <a:t>.</a:t>
            </a:r>
            <a:endParaRPr lang="en-US" sz="2400" dirty="0">
              <a:latin typeface="Calluna Sans" panose="02000000000000000000" pitchFamily="50" charset="-18"/>
            </a:endParaRPr>
          </a:p>
        </p:txBody>
      </p:sp>
      <p:pic>
        <p:nvPicPr>
          <p:cNvPr id="1026" name="Picture 2" descr="https://upload.wikimedia.org/wikipedia/commons/7/7b/Poloriser-de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64" y="2119266"/>
            <a:ext cx="10388518" cy="33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BlokTextu 18"/>
          <p:cNvSpPr txBox="1"/>
          <p:nvPr/>
        </p:nvSpPr>
        <p:spPr>
          <a:xfrm>
            <a:off x="735683" y="5521265"/>
            <a:ext cx="526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luna Sans" panose="02000000000000000000" pitchFamily="50" charset="-18"/>
              </a:rPr>
              <a:t>[</a:t>
            </a:r>
            <a:r>
              <a:rPr lang="sk-SK" sz="1200" dirty="0" err="1" smtClean="0">
                <a:latin typeface="Calluna Sans" panose="02000000000000000000" pitchFamily="50" charset="-18"/>
              </a:rPr>
              <a:t>Wikipedia</a:t>
            </a:r>
            <a:r>
              <a:rPr lang="sk-SK" sz="1200" dirty="0" smtClean="0">
                <a:latin typeface="Calluna Sans" panose="02000000000000000000" pitchFamily="50" charset="-18"/>
              </a:rPr>
              <a:t>: </a:t>
            </a:r>
            <a:r>
              <a:rPr lang="sk-SK" sz="1200" dirty="0" err="1" smtClean="0">
                <a:latin typeface="Calluna Sans" panose="02000000000000000000" pitchFamily="50" charset="-18"/>
              </a:rPr>
              <a:t>Brewster</a:t>
            </a:r>
            <a:r>
              <a:rPr lang="en-US" sz="1200" dirty="0" smtClean="0">
                <a:latin typeface="Calluna Sans" panose="02000000000000000000" pitchFamily="50" charset="-18"/>
              </a:rPr>
              <a:t>’s angle]</a:t>
            </a:r>
            <a:endParaRPr lang="en-US" sz="1200" b="1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82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53705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Druh</a:t>
            </a:r>
            <a:r>
              <a:rPr lang="sk-SK" sz="3600" b="1" dirty="0" smtClean="0">
                <a:solidFill>
                  <a:srgbClr val="0070C0"/>
                </a:solidFill>
              </a:rPr>
              <a:t>ý nápad :: Polarizácia </a:t>
            </a:r>
            <a:r>
              <a:rPr lang="en-US" sz="3600" b="1" dirty="0" smtClean="0">
                <a:solidFill>
                  <a:srgbClr val="0070C0"/>
                </a:solidFill>
              </a:rPr>
              <a:t>(index </a:t>
            </a:r>
            <a:r>
              <a:rPr lang="en-US" sz="3600" b="1" dirty="0" err="1" smtClean="0">
                <a:solidFill>
                  <a:srgbClr val="0070C0"/>
                </a:solidFill>
              </a:rPr>
              <a:t>lomu</a:t>
            </a:r>
            <a:r>
              <a:rPr lang="en-US" sz="3600" b="1" dirty="0" smtClean="0">
                <a:solidFill>
                  <a:srgbClr val="0070C0"/>
                </a:solidFill>
              </a:rPr>
              <a:t>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78686" y="3892047"/>
            <a:ext cx="4046628" cy="136206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924595" y="1406354"/>
            <a:ext cx="967325" cy="1020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3308350" y="3894151"/>
            <a:ext cx="361950" cy="137634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V="1">
            <a:off x="3308350" y="2855495"/>
            <a:ext cx="1087187" cy="10386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3639894" y="5272604"/>
            <a:ext cx="755643" cy="93155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/>
              <p:cNvSpPr txBox="1"/>
              <p:nvPr/>
            </p:nvSpPr>
            <p:spPr>
              <a:xfrm>
                <a:off x="4509148" y="3958191"/>
                <a:ext cx="317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BlokText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148" y="3958191"/>
                <a:ext cx="317844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ovná spojnica 16"/>
          <p:cNvCxnSpPr/>
          <p:nvPr/>
        </p:nvCxnSpPr>
        <p:spPr>
          <a:xfrm flipV="1">
            <a:off x="3293546" y="2293495"/>
            <a:ext cx="0" cy="279093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lokTextu 19"/>
              <p:cNvSpPr txBox="1"/>
              <p:nvPr/>
            </p:nvSpPr>
            <p:spPr>
              <a:xfrm>
                <a:off x="2852686" y="2706249"/>
                <a:ext cx="402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BlokText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686" y="2706249"/>
                <a:ext cx="40229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182" r="-454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lokTextu 31"/>
              <p:cNvSpPr txBox="1"/>
              <p:nvPr/>
            </p:nvSpPr>
            <p:spPr>
              <a:xfrm>
                <a:off x="3249350" y="4876807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BlokTextu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50" y="4876807"/>
                <a:ext cx="26257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9535" r="-3953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lokTextu 14"/>
          <p:cNvSpPr txBox="1"/>
          <p:nvPr/>
        </p:nvSpPr>
        <p:spPr>
          <a:xfrm>
            <a:off x="6511464" y="1526381"/>
            <a:ext cx="5409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Calluna Sans" panose="02000000000000000000" pitchFamily="50" charset="-18"/>
              </a:rPr>
              <a:t>Dopadajúci lúč polarizujeme, tak aby vektor intenzity elektrického poľa bol paralelný s rovinou dopadu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tento</a:t>
            </a:r>
            <a:r>
              <a:rPr lang="en-US" sz="2000" dirty="0" smtClean="0">
                <a:latin typeface="Calluna Sans" panose="02000000000000000000" pitchFamily="50" charset="-18"/>
              </a:rPr>
              <a:t> slide), </a:t>
            </a:r>
            <a:r>
              <a:rPr lang="en-US" sz="2000" dirty="0" err="1" smtClean="0">
                <a:latin typeface="Calluna Sans" panose="02000000000000000000" pitchFamily="50" charset="-18"/>
              </a:rPr>
              <a:t>tak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existuje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uhol</a:t>
            </a:r>
            <a:endParaRPr lang="en-US" sz="2000" dirty="0">
              <a:latin typeface="Calluna Sans" panose="02000000000000000000" pitchFamily="50" charset="-18"/>
            </a:endParaRPr>
          </a:p>
          <a:p>
            <a:pPr>
              <a:buClr>
                <a:srgbClr val="0070C0"/>
              </a:buClr>
            </a:pPr>
            <a:r>
              <a:rPr lang="en-US" sz="2000" dirty="0">
                <a:latin typeface="Calluna Sans" panose="02000000000000000000" pitchFamily="50" charset="-18"/>
              </a:rPr>
              <a:t> </a:t>
            </a:r>
            <a:r>
              <a:rPr lang="en-US" sz="2000" dirty="0" smtClean="0">
                <a:latin typeface="Calluna Sans" panose="02000000000000000000" pitchFamily="50" charset="-18"/>
              </a:rPr>
              <a:t>     </a:t>
            </a:r>
            <a:r>
              <a:rPr lang="en-US" sz="2000" b="1" dirty="0" smtClean="0">
                <a:latin typeface="Calluna Sans" panose="02000000000000000000" pitchFamily="50" charset="-18"/>
              </a:rPr>
              <a:t>(</a:t>
            </a:r>
            <a:r>
              <a:rPr lang="en-US" sz="2000" b="1" dirty="0" err="1" smtClean="0">
                <a:latin typeface="Calluna Sans" panose="02000000000000000000" pitchFamily="50" charset="-18"/>
              </a:rPr>
              <a:t>Brewsterov</a:t>
            </a:r>
            <a:r>
              <a:rPr lang="en-US" sz="2000" b="1" dirty="0" smtClean="0">
                <a:latin typeface="Calluna Sans" panose="02000000000000000000" pitchFamily="50" charset="-18"/>
              </a:rPr>
              <a:t> </a:t>
            </a:r>
            <a:r>
              <a:rPr lang="en-US" sz="2000" b="1" dirty="0" err="1" smtClean="0">
                <a:latin typeface="Calluna Sans" panose="02000000000000000000" pitchFamily="50" charset="-18"/>
              </a:rPr>
              <a:t>uhol</a:t>
            </a:r>
            <a:r>
              <a:rPr lang="en-US" sz="2000" b="1" dirty="0" smtClean="0">
                <a:latin typeface="Calluna Sans" panose="02000000000000000000" pitchFamily="50" charset="-18"/>
              </a:rPr>
              <a:t>)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kedy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sa</a:t>
            </a:r>
            <a:r>
              <a:rPr lang="en-US" sz="2000" dirty="0" smtClean="0">
                <a:latin typeface="Calluna Sans" panose="02000000000000000000" pitchFamily="50" charset="-18"/>
              </a:rPr>
              <a:t> v </a:t>
            </a:r>
            <a:r>
              <a:rPr lang="en-US" sz="2000" dirty="0" err="1" smtClean="0">
                <a:latin typeface="Calluna Sans" panose="02000000000000000000" pitchFamily="50" charset="-18"/>
              </a:rPr>
              <a:t>tejto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polariz</a:t>
            </a:r>
            <a:r>
              <a:rPr lang="sk-SK" sz="2000" dirty="0" err="1" smtClean="0">
                <a:latin typeface="Calluna Sans" panose="02000000000000000000" pitchFamily="50" charset="-18"/>
              </a:rPr>
              <a:t>ácii</a:t>
            </a:r>
            <a:r>
              <a:rPr lang="sk-SK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smtClean="0">
                <a:latin typeface="Calluna Sans" panose="02000000000000000000" pitchFamily="50" charset="-18"/>
              </a:rPr>
              <a:t>  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latin typeface="Calluna Sans" panose="02000000000000000000" pitchFamily="50" charset="-18"/>
              </a:rPr>
              <a:t> </a:t>
            </a:r>
            <a:r>
              <a:rPr lang="en-US" sz="2000" dirty="0" smtClean="0">
                <a:latin typeface="Calluna Sans" panose="02000000000000000000" pitchFamily="50" charset="-18"/>
              </a:rPr>
              <a:t>     </a:t>
            </a:r>
            <a:r>
              <a:rPr lang="sk-SK" sz="2000" dirty="0" smtClean="0">
                <a:latin typeface="Calluna Sans" panose="02000000000000000000" pitchFamily="50" charset="-18"/>
              </a:rPr>
              <a:t>sa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sk-SK" sz="2000" dirty="0" smtClean="0">
                <a:latin typeface="Calluna Sans" panose="02000000000000000000" pitchFamily="50" charset="-18"/>
              </a:rPr>
              <a:t>nič neodrazí naspäť</a:t>
            </a:r>
            <a:endParaRPr lang="en-US" sz="2000" dirty="0">
              <a:latin typeface="Calluna Sans" panose="02000000000000000000" pitchFamily="50" charset="-18"/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1714500" y="2246281"/>
            <a:ext cx="306805" cy="304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1866900" y="2398681"/>
            <a:ext cx="306805" cy="304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V="1">
            <a:off x="2019300" y="2551081"/>
            <a:ext cx="306805" cy="304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V="1">
            <a:off x="2171700" y="2703481"/>
            <a:ext cx="306805" cy="304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V="1">
            <a:off x="2324100" y="2855881"/>
            <a:ext cx="306805" cy="304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V="1">
            <a:off x="2476500" y="3008281"/>
            <a:ext cx="306805" cy="304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 flipV="1">
            <a:off x="2628900" y="3160681"/>
            <a:ext cx="306805" cy="304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 flipV="1">
            <a:off x="2781300" y="3313081"/>
            <a:ext cx="306805" cy="304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 flipV="1">
            <a:off x="2933700" y="3465481"/>
            <a:ext cx="306805" cy="304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 flipV="1">
            <a:off x="3201405" y="4090387"/>
            <a:ext cx="330278" cy="10885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/>
          <p:nvPr/>
        </p:nvCxnSpPr>
        <p:spPr>
          <a:xfrm flipV="1">
            <a:off x="3232144" y="4248533"/>
            <a:ext cx="368404" cy="1127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/>
          <p:nvPr/>
        </p:nvCxnSpPr>
        <p:spPr>
          <a:xfrm flipV="1">
            <a:off x="3265616" y="4400933"/>
            <a:ext cx="374278" cy="11652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/>
          <p:nvPr/>
        </p:nvCxnSpPr>
        <p:spPr>
          <a:xfrm flipV="1">
            <a:off x="3332117" y="4557336"/>
            <a:ext cx="352822" cy="10371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ovacia šípka 36"/>
          <p:cNvCxnSpPr/>
          <p:nvPr/>
        </p:nvCxnSpPr>
        <p:spPr>
          <a:xfrm flipV="1">
            <a:off x="3364137" y="4695412"/>
            <a:ext cx="335093" cy="10672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/>
          <p:nvPr/>
        </p:nvCxnSpPr>
        <p:spPr>
          <a:xfrm flipV="1">
            <a:off x="3394207" y="4853573"/>
            <a:ext cx="351036" cy="904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ovacia šípka 38"/>
          <p:cNvCxnSpPr/>
          <p:nvPr/>
        </p:nvCxnSpPr>
        <p:spPr>
          <a:xfrm flipV="1">
            <a:off x="3436624" y="4986596"/>
            <a:ext cx="351352" cy="942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lokTextu 39"/>
              <p:cNvSpPr txBox="1"/>
              <p:nvPr/>
            </p:nvSpPr>
            <p:spPr>
              <a:xfrm>
                <a:off x="8376601" y="3588859"/>
                <a:ext cx="2080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k-SK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fName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sk-SK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BlokTextu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601" y="3588859"/>
                <a:ext cx="208050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933" r="-498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lokTextu 40"/>
              <p:cNvSpPr txBox="1"/>
              <p:nvPr/>
            </p:nvSpPr>
            <p:spPr>
              <a:xfrm>
                <a:off x="4521200" y="3490695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BlokTextu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00" y="3490695"/>
                <a:ext cx="3061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00" r="-24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BlokTextu 41"/>
          <p:cNvSpPr txBox="1"/>
          <p:nvPr/>
        </p:nvSpPr>
        <p:spPr>
          <a:xfrm>
            <a:off x="6511464" y="4234107"/>
            <a:ext cx="5409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luna Sans" panose="02000000000000000000" pitchFamily="50" charset="-18"/>
              </a:rPr>
              <a:t>Na </a:t>
            </a:r>
            <a:r>
              <a:rPr lang="en-US" sz="2000" dirty="0" err="1" smtClean="0">
                <a:latin typeface="Calluna Sans" panose="02000000000000000000" pitchFamily="50" charset="-18"/>
              </a:rPr>
              <a:t>odrazen</a:t>
            </a:r>
            <a:r>
              <a:rPr lang="sk-SK" sz="2000" dirty="0" smtClean="0">
                <a:latin typeface="Calluna Sans" panose="02000000000000000000" pitchFamily="50" charset="-18"/>
              </a:rPr>
              <a:t>ý lúč sa pozeráme pod ďalším </a:t>
            </a:r>
            <a:r>
              <a:rPr lang="sk-SK" sz="2000" dirty="0" err="1" smtClean="0">
                <a:latin typeface="Calluna Sans" panose="02000000000000000000" pitchFamily="50" charset="-18"/>
              </a:rPr>
              <a:t>polarizátorom</a:t>
            </a:r>
            <a:r>
              <a:rPr lang="sk-SK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spr</a:t>
            </a:r>
            <a:r>
              <a:rPr lang="sk-SK" sz="2000" dirty="0" err="1" smtClean="0">
                <a:latin typeface="Calluna Sans" panose="02000000000000000000" pitchFamily="50" charset="-18"/>
              </a:rPr>
              <a:t>ávne</a:t>
            </a:r>
            <a:r>
              <a:rPr lang="sk-SK" sz="2000" dirty="0" smtClean="0">
                <a:latin typeface="Calluna Sans" panose="02000000000000000000" pitchFamily="50" charset="-18"/>
              </a:rPr>
              <a:t> natočený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endParaRPr lang="sk-SK" sz="2000" dirty="0" smtClean="0">
              <a:latin typeface="Calluna Sans" panose="02000000000000000000" pitchFamily="50" charset="-18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sk-SK" sz="2000" dirty="0">
              <a:latin typeface="Calluna Sans" panose="02000000000000000000" pitchFamily="50" charset="-18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Calluna Sans" panose="02000000000000000000" pitchFamily="50" charset="-18"/>
              </a:rPr>
              <a:t>Kedy a ako si nastavíme natočenie druhého </a:t>
            </a:r>
            <a:r>
              <a:rPr lang="sk-SK" sz="2000" b="1" dirty="0" err="1" smtClean="0">
                <a:latin typeface="Calluna Sans" panose="02000000000000000000" pitchFamily="50" charset="-18"/>
              </a:rPr>
              <a:t>polarizátora</a:t>
            </a:r>
            <a:r>
              <a:rPr lang="en-US" sz="2000" b="1" dirty="0" smtClean="0">
                <a:latin typeface="Calluna Sans" panose="02000000000000000000" pitchFamily="50" charset="-18"/>
              </a:rPr>
              <a:t>?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Calluna Sans" panose="02000000000000000000" pitchFamily="50" charset="-18"/>
              </a:rPr>
              <a:t>Ak</a:t>
            </a:r>
            <a:r>
              <a:rPr lang="sk-SK" sz="2000" b="1" dirty="0" smtClean="0">
                <a:latin typeface="Calluna Sans" panose="02000000000000000000" pitchFamily="50" charset="-18"/>
              </a:rPr>
              <a:t>á je presnosť tejto metódy</a:t>
            </a:r>
            <a:r>
              <a:rPr lang="en-US" sz="2000" b="1" dirty="0" smtClean="0">
                <a:latin typeface="Calluna Sans" panose="02000000000000000000" pitchFamily="50" charset="-18"/>
              </a:rPr>
              <a:t>? (</a:t>
            </a:r>
            <a:r>
              <a:rPr lang="en-US" sz="2000" dirty="0" smtClean="0">
                <a:latin typeface="Calluna Sans" panose="02000000000000000000" pitchFamily="50" charset="-18"/>
              </a:rPr>
              <a:t>Minimum je </a:t>
            </a:r>
            <a:r>
              <a:rPr lang="en-US" sz="2000" dirty="0" err="1" smtClean="0">
                <a:latin typeface="Calluna Sans" panose="02000000000000000000" pitchFamily="50" charset="-18"/>
              </a:rPr>
              <a:t>pomerne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sk-SK" sz="2000" dirty="0" smtClean="0">
                <a:latin typeface="Calluna Sans" panose="02000000000000000000" pitchFamily="50" charset="-18"/>
              </a:rPr>
              <a:t>„plytké“ ...</a:t>
            </a:r>
            <a:r>
              <a:rPr lang="en-US" sz="2000" b="1" dirty="0" smtClean="0">
                <a:latin typeface="Calluna Sans" panose="02000000000000000000" pitchFamily="50" charset="-18"/>
              </a:rPr>
              <a:t>)</a:t>
            </a:r>
            <a:endParaRPr lang="en-US" sz="2000" b="1" dirty="0">
              <a:latin typeface="Calluna Sans" panose="02000000000000000000" pitchFamily="50" charset="-18"/>
            </a:endParaRPr>
          </a:p>
        </p:txBody>
      </p:sp>
      <p:cxnSp>
        <p:nvCxnSpPr>
          <p:cNvPr id="43" name="Rovná spojovacia šípka 42"/>
          <p:cNvCxnSpPr/>
          <p:nvPr/>
        </p:nvCxnSpPr>
        <p:spPr>
          <a:xfrm flipV="1">
            <a:off x="3670300" y="4961112"/>
            <a:ext cx="266289" cy="30603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ĺžnik 45"/>
          <p:cNvSpPr/>
          <p:nvPr/>
        </p:nvSpPr>
        <p:spPr>
          <a:xfrm rot="18914884">
            <a:off x="4339797" y="2113373"/>
            <a:ext cx="164088" cy="12286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bdĺžnik 46"/>
          <p:cNvSpPr/>
          <p:nvPr/>
        </p:nvSpPr>
        <p:spPr>
          <a:xfrm rot="2790808">
            <a:off x="1500884" y="1530812"/>
            <a:ext cx="214511" cy="123737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Rovná spojovacia šípka 47"/>
          <p:cNvCxnSpPr>
            <a:endCxn id="3" idx="0"/>
          </p:cNvCxnSpPr>
          <p:nvPr/>
        </p:nvCxnSpPr>
        <p:spPr>
          <a:xfrm>
            <a:off x="1866900" y="2410533"/>
            <a:ext cx="1435100" cy="14815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9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537050" cy="1325563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70C0"/>
                </a:solidFill>
              </a:rPr>
              <a:t>Tretí nápad : Prechod obrazca vzniknutého difrakciou na </a:t>
            </a:r>
            <a:r>
              <a:rPr lang="en-US" sz="2800" b="1" dirty="0" err="1" smtClean="0">
                <a:solidFill>
                  <a:srgbClr val="0070C0"/>
                </a:solidFill>
              </a:rPr>
              <a:t>mrie</a:t>
            </a:r>
            <a:r>
              <a:rPr lang="sk-SK" sz="2800" b="1" dirty="0" err="1" smtClean="0">
                <a:solidFill>
                  <a:srgbClr val="0070C0"/>
                </a:solidFill>
              </a:rPr>
              <a:t>žke</a:t>
            </a:r>
            <a:r>
              <a:rPr lang="sk-SK" sz="2800" b="1" dirty="0" smtClean="0">
                <a:solidFill>
                  <a:srgbClr val="0070C0"/>
                </a:solidFill>
              </a:rPr>
              <a:t> cez sklo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00025" y="1379813"/>
            <a:ext cx="1058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lluna Sans" panose="02000000000000000000" pitchFamily="50" charset="-18"/>
              </a:rPr>
              <a:t>Porovnanie</a:t>
            </a:r>
            <a:r>
              <a:rPr lang="en-US" sz="2400" dirty="0" smtClean="0"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latin typeface="Calluna Sans" panose="02000000000000000000" pitchFamily="50" charset="-18"/>
              </a:rPr>
              <a:t>pozorovan</a:t>
            </a:r>
            <a:r>
              <a:rPr lang="sk-SK" sz="2400" dirty="0" err="1" smtClean="0">
                <a:latin typeface="Calluna Sans" panose="02000000000000000000" pitchFamily="50" charset="-18"/>
              </a:rPr>
              <a:t>ého</a:t>
            </a:r>
            <a:r>
              <a:rPr lang="sk-SK" sz="2400" dirty="0" smtClean="0">
                <a:latin typeface="Calluna Sans" panose="02000000000000000000" pitchFamily="50" charset="-18"/>
              </a:rPr>
              <a:t> interferenčného obrazu prechádzajúceho cez sklo a cez vzduch.</a:t>
            </a:r>
            <a:r>
              <a:rPr lang="en-US" sz="2400" dirty="0" smtClean="0">
                <a:latin typeface="Calluna Sans" panose="02000000000000000000" pitchFamily="50" charset="-18"/>
              </a:rPr>
              <a:t> (Na </a:t>
            </a:r>
            <a:r>
              <a:rPr lang="en-US" sz="2400" dirty="0" err="1" smtClean="0">
                <a:latin typeface="Calluna Sans" panose="02000000000000000000" pitchFamily="50" charset="-18"/>
              </a:rPr>
              <a:t>fotk</a:t>
            </a:r>
            <a:r>
              <a:rPr lang="sk-SK" sz="2400" dirty="0" smtClean="0">
                <a:latin typeface="Calluna Sans" panose="02000000000000000000" pitchFamily="50" charset="-18"/>
              </a:rPr>
              <a:t>ách voda a vzduch</a:t>
            </a:r>
            <a:r>
              <a:rPr lang="en-US" sz="2400" dirty="0" smtClean="0">
                <a:latin typeface="Calluna Sans" panose="02000000000000000000" pitchFamily="50" charset="-18"/>
              </a:rPr>
              <a:t>). N</a:t>
            </a:r>
            <a:r>
              <a:rPr lang="sk-SK" sz="2400" dirty="0" err="1" smtClean="0">
                <a:latin typeface="Calluna Sans" panose="02000000000000000000" pitchFamily="50" charset="-18"/>
              </a:rPr>
              <a:t>ásledne</a:t>
            </a:r>
            <a:r>
              <a:rPr lang="sk-SK" sz="2400" dirty="0" smtClean="0">
                <a:latin typeface="Calluna Sans" panose="02000000000000000000" pitchFamily="50" charset="-18"/>
              </a:rPr>
              <a:t> dopočítať index lomu.</a:t>
            </a:r>
            <a:endParaRPr lang="en-US" sz="2400" dirty="0">
              <a:latin typeface="Calluna Sans" panose="02000000000000000000" pitchFamily="50" charset="-18"/>
            </a:endParaRPr>
          </a:p>
        </p:txBody>
      </p:sp>
      <p:pic>
        <p:nvPicPr>
          <p:cNvPr id="1026" name="Picture 2" descr="http://www.pl.euhou.net/docupload/files/Excersises/WorldAroundUs/IndexOfRefraction/rys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30647"/>
            <a:ext cx="42672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.euhou.net/docupload/files/Excersises/WorldAroundUs/IndexOfRefraction/rys.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430646"/>
            <a:ext cx="3924299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200025" y="5649668"/>
            <a:ext cx="1145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www.euhou.net/index.php/exercises-mainmenu-13/classroom-experiments-and-activities-mainmenu-186/203-determination-of-the-index-of-refraction-using-a-laser-pointer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9" name="BlokTextu 8"/>
          <p:cNvSpPr txBox="1"/>
          <p:nvPr/>
        </p:nvSpPr>
        <p:spPr>
          <a:xfrm>
            <a:off x="8610600" y="3122097"/>
            <a:ext cx="3694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sk-SK" sz="2800" b="1" dirty="0" smtClean="0">
                <a:latin typeface="Calluna Sans" panose="02000000000000000000" pitchFamily="50" charset="-18"/>
              </a:rPr>
              <a:t>Dá sa to urobiť aj</a:t>
            </a:r>
            <a:r>
              <a:rPr lang="en-US" sz="2800" b="1" dirty="0" smtClean="0">
                <a:latin typeface="Calluna Sans" panose="02000000000000000000" pitchFamily="50" charset="-18"/>
              </a:rPr>
              <a:t> </a:t>
            </a:r>
            <a:r>
              <a:rPr lang="en-US" sz="2800" b="1" dirty="0" err="1" smtClean="0">
                <a:latin typeface="Calluna Sans" panose="02000000000000000000" pitchFamily="50" charset="-18"/>
              </a:rPr>
              <a:t>bezkontaktn</a:t>
            </a:r>
            <a:r>
              <a:rPr lang="sk-SK" sz="2800" b="1" dirty="0" smtClean="0">
                <a:latin typeface="Calluna Sans" panose="02000000000000000000" pitchFamily="50" charset="-18"/>
              </a:rPr>
              <a:t>e</a:t>
            </a:r>
            <a:r>
              <a:rPr lang="en-US" sz="2800" b="1" dirty="0" smtClean="0">
                <a:latin typeface="Calluna Sans" panose="02000000000000000000" pitchFamily="50" charset="-18"/>
              </a:rPr>
              <a:t>?</a:t>
            </a:r>
            <a:endParaRPr lang="en-US" sz="3200" b="1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529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/>
          <p:nvPr/>
        </p:nvSpPr>
        <p:spPr>
          <a:xfrm>
            <a:off x="1286546" y="3899127"/>
            <a:ext cx="4046628" cy="473959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863638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Štvrtý nápad :: Odhalenie tenkého filmu na povrchu vzorky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11187" y="1216909"/>
            <a:ext cx="105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lluna Sans" panose="02000000000000000000" pitchFamily="50" charset="-18"/>
              </a:rPr>
              <a:t>Využijeme, že pomerne známy jav </a:t>
            </a:r>
            <a:r>
              <a:rPr lang="en-US" sz="2400" dirty="0" smtClean="0">
                <a:latin typeface="Calluna Sans" panose="02000000000000000000" pitchFamily="50" charset="-18"/>
              </a:rPr>
              <a:t>– </a:t>
            </a:r>
            <a:r>
              <a:rPr lang="en-US" sz="2400" dirty="0" err="1" smtClean="0">
                <a:latin typeface="Calluna Sans" panose="02000000000000000000" pitchFamily="50" charset="-18"/>
              </a:rPr>
              <a:t>interferenciu</a:t>
            </a:r>
            <a:r>
              <a:rPr lang="en-US" sz="2400" dirty="0" smtClean="0"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latin typeface="Calluna Sans" panose="02000000000000000000" pitchFamily="50" charset="-18"/>
              </a:rPr>
              <a:t>na</a:t>
            </a:r>
            <a:r>
              <a:rPr lang="en-US" sz="2400" dirty="0" smtClean="0"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latin typeface="Calluna Sans" panose="02000000000000000000" pitchFamily="50" charset="-18"/>
              </a:rPr>
              <a:t>tenkej</a:t>
            </a:r>
            <a:r>
              <a:rPr lang="en-US" sz="2400" dirty="0" smtClean="0"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latin typeface="Calluna Sans" panose="02000000000000000000" pitchFamily="50" charset="-18"/>
              </a:rPr>
              <a:t>vrstve</a:t>
            </a:r>
            <a:endParaRPr lang="en-US" sz="2400" dirty="0">
              <a:latin typeface="Calluna Sans" panose="02000000000000000000" pitchFamily="50" charset="-18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85036" y="4389534"/>
            <a:ext cx="4046628" cy="136206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1714500" y="2260600"/>
            <a:ext cx="1587500" cy="16478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3308350" y="3894151"/>
            <a:ext cx="180891" cy="4676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V="1">
            <a:off x="3308350" y="2246281"/>
            <a:ext cx="1650171" cy="16478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flipV="1">
            <a:off x="3293546" y="2293495"/>
            <a:ext cx="0" cy="279093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lokTextu 19"/>
              <p:cNvSpPr txBox="1"/>
              <p:nvPr/>
            </p:nvSpPr>
            <p:spPr>
              <a:xfrm>
                <a:off x="2978689" y="3174215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BlokText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689" y="3174215"/>
                <a:ext cx="26257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279" r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/>
              <p:cNvSpPr txBox="1"/>
              <p:nvPr/>
            </p:nvSpPr>
            <p:spPr>
              <a:xfrm>
                <a:off x="4485241" y="4810720"/>
                <a:ext cx="317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BlokText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241" y="4810720"/>
                <a:ext cx="317844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lokTextu 15"/>
              <p:cNvSpPr txBox="1"/>
              <p:nvPr/>
            </p:nvSpPr>
            <p:spPr>
              <a:xfrm>
                <a:off x="4241257" y="3951440"/>
                <a:ext cx="984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𝑣𝑟𝑠𝑡𝑣𝑎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BlokText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257" y="3951440"/>
                <a:ext cx="98482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348" r="-248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Rovná spojovacia šípka 18"/>
          <p:cNvCxnSpPr/>
          <p:nvPr/>
        </p:nvCxnSpPr>
        <p:spPr>
          <a:xfrm>
            <a:off x="3489241" y="4378062"/>
            <a:ext cx="219262" cy="13620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V="1">
            <a:off x="3504044" y="3910599"/>
            <a:ext cx="265377" cy="4350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V="1">
            <a:off x="3769421" y="2287122"/>
            <a:ext cx="1650171" cy="16478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>
            <a:off x="1576477" y="3856747"/>
            <a:ext cx="0" cy="61873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lokTextu 29"/>
              <p:cNvSpPr txBox="1"/>
              <p:nvPr/>
            </p:nvSpPr>
            <p:spPr>
              <a:xfrm>
                <a:off x="1652548" y="3934992"/>
                <a:ext cx="2566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𝑣𝑟𝑠𝑡𝑣𝑎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BlokTextu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48" y="3934992"/>
                <a:ext cx="2566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2857" r="-27857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lokTextu 21"/>
          <p:cNvSpPr txBox="1"/>
          <p:nvPr/>
        </p:nvSpPr>
        <p:spPr>
          <a:xfrm>
            <a:off x="6252227" y="2136702"/>
            <a:ext cx="5101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lluna Sans" panose="02000000000000000000" pitchFamily="50" charset="-18"/>
              </a:rPr>
              <a:t>Podmienka pre konštruktívnu interferenciu závisí od toho v akom vzťahu sú</a:t>
            </a:r>
            <a:endParaRPr lang="en-US" sz="2400" dirty="0">
              <a:latin typeface="Calluna Sans" panose="02000000000000000000" pitchFamily="50" charset="-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BlokTextu 22"/>
              <p:cNvSpPr txBox="1"/>
              <p:nvPr/>
            </p:nvSpPr>
            <p:spPr>
              <a:xfrm>
                <a:off x="7100186" y="3610493"/>
                <a:ext cx="984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𝑣𝑟𝑠𝑡𝑣𝑎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BlokText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86" y="3610493"/>
                <a:ext cx="98482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348" r="-248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BlokTextu 24"/>
              <p:cNvSpPr txBox="1"/>
              <p:nvPr/>
            </p:nvSpPr>
            <p:spPr>
              <a:xfrm>
                <a:off x="8578733" y="3709485"/>
                <a:ext cx="317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BlokTextu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733" y="3709485"/>
                <a:ext cx="317844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BlokTextu 25"/>
              <p:cNvSpPr txBox="1"/>
              <p:nvPr/>
            </p:nvSpPr>
            <p:spPr>
              <a:xfrm>
                <a:off x="8207034" y="3539102"/>
                <a:ext cx="2698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BlokText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034" y="3539102"/>
                <a:ext cx="26981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8889" r="-2444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lokTextu 26"/>
              <p:cNvSpPr txBox="1"/>
              <p:nvPr/>
            </p:nvSpPr>
            <p:spPr>
              <a:xfrm>
                <a:off x="8207034" y="3851914"/>
                <a:ext cx="2698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BlokText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034" y="3851914"/>
                <a:ext cx="26981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8889" r="-2444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9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53705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Piaty</a:t>
            </a:r>
            <a:r>
              <a:rPr lang="en-US" sz="3600" b="1" dirty="0" smtClean="0">
                <a:solidFill>
                  <a:srgbClr val="0070C0"/>
                </a:solidFill>
              </a:rPr>
              <a:t> n</a:t>
            </a:r>
            <a:r>
              <a:rPr lang="sk-SK" sz="3600" b="1" dirty="0" err="1" smtClean="0">
                <a:solidFill>
                  <a:srgbClr val="0070C0"/>
                </a:solidFill>
              </a:rPr>
              <a:t>ápad</a:t>
            </a:r>
            <a:r>
              <a:rPr lang="sk-SK" sz="3600" b="1" dirty="0" smtClean="0">
                <a:solidFill>
                  <a:srgbClr val="0070C0"/>
                </a:solidFill>
              </a:rPr>
              <a:t> :: Vnútorné napätie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11187" y="1216909"/>
            <a:ext cx="1058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lluna Sans" panose="02000000000000000000" pitchFamily="50" charset="-18"/>
              </a:rPr>
              <a:t>Rozšírime zväzok pomocou šošovky a umiestnime sklo medzi skrížené </a:t>
            </a:r>
            <a:r>
              <a:rPr lang="sk-SK" sz="2400" dirty="0" err="1" smtClean="0">
                <a:latin typeface="Calluna Sans" panose="02000000000000000000" pitchFamily="50" charset="-18"/>
              </a:rPr>
              <a:t>polarizátory</a:t>
            </a:r>
            <a:r>
              <a:rPr lang="sk-SK" sz="2400" dirty="0" smtClean="0">
                <a:latin typeface="Calluna Sans" panose="02000000000000000000" pitchFamily="50" charset="-18"/>
              </a:rPr>
              <a:t>. Ak sa v skle nachádza napätie od výroby, tak lokálne má </a:t>
            </a:r>
            <a:r>
              <a:rPr lang="sk-SK" sz="2400" dirty="0" err="1" smtClean="0">
                <a:latin typeface="Calluna Sans" panose="02000000000000000000" pitchFamily="50" charset="-18"/>
              </a:rPr>
              <a:t>anizotropné</a:t>
            </a:r>
            <a:r>
              <a:rPr lang="sk-SK" sz="2400" dirty="0" smtClean="0">
                <a:latin typeface="Calluna Sans" panose="02000000000000000000" pitchFamily="50" charset="-18"/>
              </a:rPr>
              <a:t> vlastnosti </a:t>
            </a:r>
            <a:r>
              <a:rPr lang="en-US" sz="2400" dirty="0" smtClean="0">
                <a:latin typeface="Calluna Sans" panose="02000000000000000000" pitchFamily="50" charset="-18"/>
              </a:rPr>
              <a:t>– </a:t>
            </a:r>
            <a:r>
              <a:rPr lang="en-US" sz="2400" b="1" dirty="0" err="1" smtClean="0">
                <a:latin typeface="Calluna Sans" panose="02000000000000000000" pitchFamily="50" charset="-18"/>
              </a:rPr>
              <a:t>dvojlom</a:t>
            </a:r>
            <a:r>
              <a:rPr lang="en-US" sz="2400" dirty="0">
                <a:latin typeface="Calluna Sans" panose="02000000000000000000" pitchFamily="50" charset="-18"/>
              </a:rPr>
              <a:t> </a:t>
            </a:r>
            <a:r>
              <a:rPr lang="en-US" sz="2400" dirty="0" smtClean="0">
                <a:latin typeface="Calluna Sans" panose="02000000000000000000" pitchFamily="50" charset="-18"/>
              </a:rPr>
              <a:t>(</a:t>
            </a:r>
            <a:r>
              <a:rPr lang="sk-SK" sz="2400" dirty="0" smtClean="0">
                <a:latin typeface="Calluna Sans" panose="02000000000000000000" pitchFamily="50" charset="-18"/>
              </a:rPr>
              <a:t>úloha</a:t>
            </a:r>
            <a:r>
              <a:rPr lang="en-US" sz="2400" dirty="0" smtClean="0">
                <a:latin typeface="Calluna Sans" panose="02000000000000000000" pitchFamily="50" charset="-18"/>
              </a:rPr>
              <a:t> </a:t>
            </a:r>
            <a:r>
              <a:rPr lang="sk-SK" sz="2400" dirty="0" smtClean="0">
                <a:latin typeface="Calluna Sans" panose="02000000000000000000" pitchFamily="50" charset="-18"/>
              </a:rPr>
              <a:t>na TMF </a:t>
            </a:r>
            <a:r>
              <a:rPr lang="en-US" sz="2400" dirty="0" smtClean="0">
                <a:latin typeface="Calluna Sans" panose="02000000000000000000" pitchFamily="50" charset="-18"/>
              </a:rPr>
              <a:t>2013 </a:t>
            </a:r>
            <a:r>
              <a:rPr lang="sk-SK" sz="2400" dirty="0" smtClean="0">
                <a:latin typeface="Calluna Sans" panose="02000000000000000000" pitchFamily="50" charset="-18"/>
              </a:rPr>
              <a:t>s</a:t>
            </a:r>
            <a:r>
              <a:rPr lang="en-US" sz="2400" dirty="0" smtClean="0"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latin typeface="Calluna Sans" panose="02000000000000000000" pitchFamily="50" charset="-18"/>
              </a:rPr>
              <a:t>obalom</a:t>
            </a:r>
            <a:r>
              <a:rPr lang="en-US" sz="2400" dirty="0" smtClean="0">
                <a:latin typeface="Calluna Sans" panose="02000000000000000000" pitchFamily="50" charset="-18"/>
              </a:rPr>
              <a:t> z CD)</a:t>
            </a:r>
            <a:endParaRPr lang="en-US" sz="2400" dirty="0">
              <a:latin typeface="Calluna Sans" panose="02000000000000000000" pitchFamily="50" charset="-18"/>
            </a:endParaRPr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74" y="2417238"/>
            <a:ext cx="8162852" cy="3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53705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Piaty</a:t>
            </a:r>
            <a:r>
              <a:rPr lang="en-US" sz="3600" b="1" dirty="0" smtClean="0">
                <a:solidFill>
                  <a:srgbClr val="0070C0"/>
                </a:solidFill>
              </a:rPr>
              <a:t> n</a:t>
            </a:r>
            <a:r>
              <a:rPr lang="sk-SK" sz="3600" b="1" dirty="0" err="1" smtClean="0">
                <a:solidFill>
                  <a:srgbClr val="0070C0"/>
                </a:solidFill>
              </a:rPr>
              <a:t>ápad</a:t>
            </a:r>
            <a:r>
              <a:rPr lang="sk-SK" sz="3600" b="1" dirty="0" smtClean="0">
                <a:solidFill>
                  <a:srgbClr val="0070C0"/>
                </a:solidFill>
              </a:rPr>
              <a:t> :: Vnútorné napätie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11187" y="1216909"/>
            <a:ext cx="1058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lluna Sans" panose="02000000000000000000" pitchFamily="50" charset="-18"/>
              </a:rPr>
              <a:t>Pre sklo bude efekt výrazne slabší resp. sklo musíme naozaj veľmi namáhať alebo napríklad poškodiť.</a:t>
            </a:r>
            <a:endParaRPr lang="en-US" sz="2400" dirty="0">
              <a:latin typeface="Calluna Sans" panose="02000000000000000000" pitchFamily="50" charset="-18"/>
            </a:endParaRPr>
          </a:p>
        </p:txBody>
      </p:sp>
      <p:sp>
        <p:nvSpPr>
          <p:cNvPr id="15" name="Obdĺžnik 14"/>
          <p:cNvSpPr/>
          <p:nvPr/>
        </p:nvSpPr>
        <p:spPr>
          <a:xfrm rot="16200000">
            <a:off x="2178408" y="3714675"/>
            <a:ext cx="3133457" cy="1017582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ĺžnik 15"/>
          <p:cNvSpPr/>
          <p:nvPr/>
        </p:nvSpPr>
        <p:spPr>
          <a:xfrm>
            <a:off x="2469324" y="3399040"/>
            <a:ext cx="191414" cy="16488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ĺžnik 18"/>
          <p:cNvSpPr/>
          <p:nvPr/>
        </p:nvSpPr>
        <p:spPr>
          <a:xfrm>
            <a:off x="5079258" y="3399040"/>
            <a:ext cx="191414" cy="16488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ĺžnik 10"/>
          <p:cNvSpPr/>
          <p:nvPr/>
        </p:nvSpPr>
        <p:spPr>
          <a:xfrm rot="16200000">
            <a:off x="582179" y="4162581"/>
            <a:ext cx="1649659" cy="122578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ĺžnik 2"/>
          <p:cNvSpPr/>
          <p:nvPr/>
        </p:nvSpPr>
        <p:spPr>
          <a:xfrm>
            <a:off x="1469721" y="3970818"/>
            <a:ext cx="999603" cy="496985"/>
          </a:xfrm>
          <a:prstGeom prst="rect">
            <a:avLst/>
          </a:prstGeom>
          <a:solidFill>
            <a:srgbClr val="FF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ĺžnik 13"/>
          <p:cNvSpPr/>
          <p:nvPr/>
        </p:nvSpPr>
        <p:spPr>
          <a:xfrm>
            <a:off x="2672145" y="3970818"/>
            <a:ext cx="575607" cy="496985"/>
          </a:xfrm>
          <a:prstGeom prst="rect">
            <a:avLst/>
          </a:prstGeom>
          <a:solidFill>
            <a:srgbClr val="FF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ĺžnik 16"/>
          <p:cNvSpPr/>
          <p:nvPr/>
        </p:nvSpPr>
        <p:spPr>
          <a:xfrm>
            <a:off x="4253929" y="3970818"/>
            <a:ext cx="825330" cy="496985"/>
          </a:xfrm>
          <a:prstGeom prst="rect">
            <a:avLst/>
          </a:prstGeom>
          <a:solidFill>
            <a:srgbClr val="FF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dĺžnik 17"/>
          <p:cNvSpPr/>
          <p:nvPr/>
        </p:nvSpPr>
        <p:spPr>
          <a:xfrm>
            <a:off x="5270672" y="3970818"/>
            <a:ext cx="825330" cy="49698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vnoramenný trojuholník 6"/>
          <p:cNvSpPr/>
          <p:nvPr/>
        </p:nvSpPr>
        <p:spPr>
          <a:xfrm rot="16200000">
            <a:off x="103877" y="3227384"/>
            <a:ext cx="496985" cy="1983853"/>
          </a:xfrm>
          <a:prstGeom prst="triangl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kTextu 7"/>
          <p:cNvSpPr txBox="1"/>
          <p:nvPr/>
        </p:nvSpPr>
        <p:spPr>
          <a:xfrm>
            <a:off x="959344" y="5076795"/>
            <a:ext cx="92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Optická</a:t>
            </a:r>
          </a:p>
          <a:p>
            <a:r>
              <a:rPr lang="sk-SK" dirty="0" smtClean="0"/>
              <a:t>sústava</a:t>
            </a:r>
            <a:endParaRPr lang="en-US" dirty="0"/>
          </a:p>
        </p:txBody>
      </p:sp>
      <p:sp>
        <p:nvSpPr>
          <p:cNvPr id="20" name="BlokTextu 19"/>
          <p:cNvSpPr txBox="1"/>
          <p:nvPr/>
        </p:nvSpPr>
        <p:spPr>
          <a:xfrm>
            <a:off x="1953354" y="5154080"/>
            <a:ext cx="119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polarizátor</a:t>
            </a:r>
            <a:endParaRPr lang="en-US" dirty="0"/>
          </a:p>
        </p:txBody>
      </p:sp>
      <p:sp>
        <p:nvSpPr>
          <p:cNvPr id="21" name="BlokTextu 20"/>
          <p:cNvSpPr txBox="1"/>
          <p:nvPr/>
        </p:nvSpPr>
        <p:spPr>
          <a:xfrm>
            <a:off x="4576179" y="5162233"/>
            <a:ext cx="119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polarizátor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3150926" y="5895575"/>
            <a:ext cx="121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Tabuľa skla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81" y="2542472"/>
            <a:ext cx="4953000" cy="329565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079258" y="1903988"/>
            <a:ext cx="481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Calluna Sans" panose="02000000000000000000" pitchFamily="50" charset="-18"/>
              </a:rPr>
              <a:t>Je t</a:t>
            </a:r>
            <a:r>
              <a:rPr lang="en-US" sz="2400" b="1" dirty="0" smtClean="0">
                <a:latin typeface="Calluna Sans" panose="02000000000000000000" pitchFamily="50" charset="-18"/>
              </a:rPr>
              <a:t>o </a:t>
            </a:r>
            <a:r>
              <a:rPr lang="en-US" sz="2400" b="1" dirty="0" err="1" smtClean="0">
                <a:latin typeface="Calluna Sans" panose="02000000000000000000" pitchFamily="50" charset="-18"/>
              </a:rPr>
              <a:t>naozaj</a:t>
            </a:r>
            <a:r>
              <a:rPr lang="en-US" sz="2400" b="1" dirty="0" smtClean="0">
                <a:latin typeface="Calluna Sans" panose="02000000000000000000" pitchFamily="50" charset="-18"/>
              </a:rPr>
              <a:t> </a:t>
            </a:r>
            <a:r>
              <a:rPr lang="en-US" sz="2400" b="1" dirty="0" err="1" smtClean="0">
                <a:latin typeface="Calluna Sans" panose="02000000000000000000" pitchFamily="50" charset="-18"/>
              </a:rPr>
              <a:t>bezkontaktn</a:t>
            </a:r>
            <a:r>
              <a:rPr lang="sk-SK" sz="2400" b="1" dirty="0" smtClean="0">
                <a:latin typeface="Calluna Sans" panose="02000000000000000000" pitchFamily="50" charset="-18"/>
              </a:rPr>
              <a:t>á metóda</a:t>
            </a:r>
            <a:r>
              <a:rPr lang="en-US" sz="2400" b="1" dirty="0" smtClean="0">
                <a:latin typeface="Calluna Sans" panose="02000000000000000000" pitchFamily="50" charset="-18"/>
              </a:rPr>
              <a:t>?</a:t>
            </a:r>
            <a:endParaRPr lang="en-US" sz="2400" b="1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461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Zopár nápadov ako zmerať ďalšie vlastnosti skla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50282" y="1346110"/>
            <a:ext cx="64293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luna Sans" panose="02000000000000000000" pitchFamily="50" charset="-18"/>
              </a:rPr>
              <a:t>„Single </a:t>
            </a:r>
            <a:r>
              <a:rPr lang="sk-SK" sz="2400" b="1" dirty="0" err="1" smtClean="0">
                <a:latin typeface="Calluna Sans" panose="02000000000000000000" pitchFamily="50" charset="-18"/>
              </a:rPr>
              <a:t>wavelength</a:t>
            </a:r>
            <a:r>
              <a:rPr lang="sk-SK" sz="2400" b="1" dirty="0" smtClean="0">
                <a:latin typeface="Calluna Sans" panose="02000000000000000000" pitchFamily="50" charset="-18"/>
              </a:rPr>
              <a:t> </a:t>
            </a:r>
            <a:r>
              <a:rPr lang="sk-SK" sz="2400" b="1" dirty="0" err="1" smtClean="0">
                <a:latin typeface="Calluna Sans" panose="02000000000000000000" pitchFamily="50" charset="-18"/>
              </a:rPr>
              <a:t>ellipsometry</a:t>
            </a:r>
            <a:r>
              <a:rPr lang="sk-SK" sz="2400" b="1" dirty="0" smtClean="0">
                <a:latin typeface="Calluna Sans" panose="02000000000000000000" pitchFamily="50" charset="-18"/>
              </a:rPr>
              <a:t>“</a:t>
            </a:r>
          </a:p>
          <a:p>
            <a:endParaRPr lang="sk-SK" sz="2400" b="1" dirty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Pomerne silná a v praxi využívaná metóda, ale aj zložitá. Vieme získať veľa informácii o </a:t>
            </a:r>
            <a:r>
              <a:rPr lang="sk-SK" sz="2000" dirty="0" err="1" smtClean="0">
                <a:latin typeface="Calluna Sans" panose="02000000000000000000" pitchFamily="50" charset="-18"/>
              </a:rPr>
              <a:t>materiále</a:t>
            </a:r>
            <a:r>
              <a:rPr lang="sk-SK" sz="2000" dirty="0" smtClean="0">
                <a:latin typeface="Calluna Sans" panose="02000000000000000000" pitchFamily="50" charset="-18"/>
              </a:rPr>
              <a:t>, no musíme mať na to vytvorené modely, resp. predpovede, ktoré vieme porovnávať s experimentálnymi dátami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treba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hlada</a:t>
            </a:r>
            <a:r>
              <a:rPr lang="sk-SK" sz="2000" dirty="0" smtClean="0">
                <a:latin typeface="Calluna Sans" panose="02000000000000000000" pitchFamily="50" charset="-18"/>
              </a:rPr>
              <a:t>ť </a:t>
            </a:r>
            <a:r>
              <a:rPr lang="en-US" sz="2000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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</a:p>
          <a:p>
            <a:endParaRPr lang="en-US" sz="2000" dirty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Celý trik je založený na tom, že prechodom cez vzorku sa zmení fáza vlnenia, ktorú sme schopný zachytiť </a:t>
            </a:r>
            <a:r>
              <a:rPr lang="sk-SK" sz="2000" dirty="0" err="1" smtClean="0">
                <a:latin typeface="Calluna Sans" panose="02000000000000000000" pitchFamily="50" charset="-18"/>
              </a:rPr>
              <a:t>polarizátormi</a:t>
            </a:r>
            <a:r>
              <a:rPr lang="sk-SK" sz="2000" dirty="0" smtClean="0">
                <a:latin typeface="Calluna Sans" panose="02000000000000000000" pitchFamily="50" charset="-18"/>
              </a:rPr>
              <a:t>. V praxi teda meníme uhol a natočenie </a:t>
            </a:r>
            <a:r>
              <a:rPr lang="sk-SK" sz="2000" dirty="0" err="1" smtClean="0">
                <a:latin typeface="Calluna Sans" panose="02000000000000000000" pitchFamily="50" charset="-18"/>
              </a:rPr>
              <a:t>polarizátorov</a:t>
            </a:r>
            <a:r>
              <a:rPr lang="sk-SK" sz="2000" dirty="0" smtClean="0">
                <a:latin typeface="Calluna Sans" panose="02000000000000000000" pitchFamily="50" charset="-18"/>
              </a:rPr>
              <a:t>.</a:t>
            </a:r>
          </a:p>
          <a:p>
            <a:endParaRPr lang="sk-SK" sz="2000" dirty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Existuje veľké množstvo prehľadovej literatúry a osvedčených „kuchárskych receptov“ ako zmerať konkrétne vlastnosti materiálu.</a:t>
            </a:r>
            <a:endParaRPr lang="sk-SK" sz="2000" dirty="0">
              <a:latin typeface="Calluna Sans" panose="02000000000000000000" pitchFamily="50" charset="-18"/>
            </a:endParaRPr>
          </a:p>
          <a:p>
            <a:pPr lvl="1"/>
            <a:endParaRPr lang="sk-SK" sz="2400" dirty="0" smtClean="0">
              <a:latin typeface="Calluna Sans" panose="02000000000000000000" pitchFamily="50" charset="-18"/>
            </a:endParaRPr>
          </a:p>
          <a:p>
            <a:pPr lvl="1"/>
            <a:endParaRPr lang="sk-SK" sz="2400" dirty="0" smtClean="0"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luna Sans" panose="02000000000000000000" pitchFamily="50" charset="-18"/>
            </a:endParaRPr>
          </a:p>
        </p:txBody>
      </p:sp>
      <p:pic>
        <p:nvPicPr>
          <p:cNvPr id="2050" name="Picture 2" descr="https://upload.wikimedia.org/wikipedia/commons/thumb/2/27/Ellipsometry_setup.svg/1220px-Ellipsometry_setu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15" y="1526381"/>
            <a:ext cx="4520621" cy="23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Zopár nápadov ako zmerať vlastnosti skla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66004" y="1346110"/>
            <a:ext cx="1058779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Meranie rozptýleného svetla v skle a následné určenie zvyškového mechanického napätie po výrobe. V určitých smeroch podobné ako single</a:t>
            </a:r>
            <a:r>
              <a:rPr lang="en-US" sz="2400" dirty="0" smtClean="0"/>
              <a:t>-wavelength </a:t>
            </a:r>
            <a:r>
              <a:rPr lang="en-US" sz="2400" dirty="0" err="1" smtClean="0"/>
              <a:t>ellipsometry</a:t>
            </a:r>
            <a:r>
              <a:rPr lang="sk-SK" sz="2400" dirty="0" smtClean="0"/>
              <a:t>. Už existuje model.</a:t>
            </a:r>
          </a:p>
          <a:p>
            <a:pPr lvl="1"/>
            <a:endParaRPr lang="sk-SK" sz="2400" dirty="0"/>
          </a:p>
          <a:p>
            <a:pPr lvl="1"/>
            <a:endParaRPr lang="sk-SK" sz="2400" dirty="0" smtClean="0"/>
          </a:p>
          <a:p>
            <a:pPr lvl="1"/>
            <a:endParaRPr lang="sk-SK" sz="2400" dirty="0" smtClean="0"/>
          </a:p>
          <a:p>
            <a:pPr lvl="1"/>
            <a:endParaRPr lang="sk-SK" sz="2400" dirty="0"/>
          </a:p>
          <a:p>
            <a:pPr lvl="1"/>
            <a:endParaRPr lang="sk-SK" sz="2400" dirty="0" smtClean="0"/>
          </a:p>
          <a:p>
            <a:pPr lvl="1"/>
            <a:endParaRPr lang="sk-SK" sz="2400" dirty="0"/>
          </a:p>
          <a:p>
            <a:pPr lvl="1"/>
            <a:endParaRPr lang="sk-SK" sz="2400" dirty="0" smtClean="0"/>
          </a:p>
          <a:p>
            <a:pPr lvl="1"/>
            <a:endParaRPr lang="sk-SK" sz="2400" dirty="0"/>
          </a:p>
          <a:p>
            <a:pPr lvl="1"/>
            <a:endParaRPr lang="en-US" sz="2400" dirty="0"/>
          </a:p>
          <a:p>
            <a:pPr lvl="1"/>
            <a:endParaRPr lang="sk-SK" sz="2400" dirty="0" smtClean="0"/>
          </a:p>
          <a:p>
            <a:r>
              <a:rPr lang="it-IT" i="1" dirty="0"/>
              <a:t>P. Castellini, L. Stroppa, N. </a:t>
            </a:r>
            <a:r>
              <a:rPr lang="it-IT" i="1" dirty="0" smtClean="0"/>
              <a:t>Paone</a:t>
            </a:r>
            <a:r>
              <a:rPr lang="sk-SK" i="1" dirty="0" smtClean="0"/>
              <a:t>.</a:t>
            </a:r>
            <a:r>
              <a:rPr lang="sk-SK" dirty="0" smtClean="0"/>
              <a:t> </a:t>
            </a:r>
            <a:r>
              <a:rPr lang="en-US" dirty="0" smtClean="0"/>
              <a:t>Laser </a:t>
            </a:r>
            <a:r>
              <a:rPr lang="en-US" dirty="0"/>
              <a:t>sheet scattered light method for industrial measurement of thickness residual stress distribution in flat tempered </a:t>
            </a:r>
            <a:r>
              <a:rPr lang="en-US" dirty="0" smtClean="0"/>
              <a:t>glass</a:t>
            </a:r>
            <a:r>
              <a:rPr lang="sk-SK" dirty="0" smtClean="0"/>
              <a:t>. </a:t>
            </a:r>
            <a:r>
              <a:rPr lang="en-US" dirty="0"/>
              <a:t>Optics and Lasers in Engineering 50 (2012) 787–795</a:t>
            </a: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2551218"/>
            <a:ext cx="8661400" cy="34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Ako používať túto </a:t>
            </a:r>
            <a:r>
              <a:rPr lang="sk-SK" sz="3600" b="1" dirty="0" smtClean="0">
                <a:solidFill>
                  <a:srgbClr val="0070C0"/>
                </a:solidFill>
              </a:rPr>
              <a:t>prezentáciu</a:t>
            </a:r>
            <a:r>
              <a:rPr lang="en-US" sz="3600" dirty="0" smtClean="0">
                <a:solidFill>
                  <a:srgbClr val="0070C0"/>
                </a:solidFill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</a:rPr>
              <a:t>pristupova</a:t>
            </a:r>
            <a:r>
              <a:rPr lang="sk-SK" sz="3600" dirty="0" smtClean="0">
                <a:solidFill>
                  <a:srgbClr val="0070C0"/>
                </a:solidFill>
              </a:rPr>
              <a:t>ť k </a:t>
            </a:r>
            <a:r>
              <a:rPr lang="sk-SK" sz="3600" b="1" dirty="0" smtClean="0">
                <a:solidFill>
                  <a:srgbClr val="0070C0"/>
                </a:solidFill>
              </a:rPr>
              <a:t>úlohe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/>
              <a:t>Tradičný </a:t>
            </a:r>
            <a:r>
              <a:rPr lang="sk-SK" sz="2000" b="1" dirty="0" err="1" smtClean="0"/>
              <a:t>disclaimer</a:t>
            </a:r>
            <a:r>
              <a:rPr lang="sk-SK" sz="2000" b="1" dirty="0" smtClean="0"/>
              <a:t> a odporúčania:</a:t>
            </a:r>
          </a:p>
          <a:p>
            <a:r>
              <a:rPr lang="sk-SK" sz="2000" dirty="0" smtClean="0"/>
              <a:t>V tejto prezentácii sa môžu vyskytnúť chyby alebo nepresnosti. Zopakovanie chýb z tejto prezentácie Vás môže stáť cenné body</a:t>
            </a:r>
            <a:r>
              <a:rPr lang="en-US" sz="2000" dirty="0" smtClean="0"/>
              <a:t> (</a:t>
            </a:r>
            <a:r>
              <a:rPr lang="en-US" sz="2000" dirty="0" err="1" smtClean="0"/>
              <a:t>napr</a:t>
            </a:r>
            <a:r>
              <a:rPr lang="sk-SK" sz="2000" dirty="0" err="1" smtClean="0"/>
              <a:t>íklad</a:t>
            </a:r>
            <a:r>
              <a:rPr lang="sk-SK" sz="2000" dirty="0" smtClean="0"/>
              <a:t> ak ju objaví Váš oponent a vy nie</a:t>
            </a:r>
            <a:r>
              <a:rPr lang="en-US" sz="2000" dirty="0" smtClean="0"/>
              <a:t>)</a:t>
            </a:r>
            <a:r>
              <a:rPr lang="sk-SK" sz="2000" dirty="0" smtClean="0"/>
              <a:t>.</a:t>
            </a:r>
            <a:endParaRPr lang="en-US" sz="2000" dirty="0" smtClean="0"/>
          </a:p>
          <a:p>
            <a:r>
              <a:rPr lang="sk-SK" sz="2000" dirty="0" smtClean="0"/>
              <a:t>Nebojte sa postaviť kriticky k obsahu </a:t>
            </a:r>
            <a:r>
              <a:rPr lang="sk-SK" sz="2000" b="1" dirty="0" smtClean="0"/>
              <a:t>tejto prezentácie</a:t>
            </a:r>
            <a:r>
              <a:rPr lang="sk-SK" sz="2000" dirty="0" smtClean="0"/>
              <a:t> alebo vedeckých článkov, na ktoré natrafíte. Ak ste presvedčený, že „je to zle“, a predsa „to má byť takto“. Pričom svoje tvrdenia viete potvrdiť </a:t>
            </a:r>
            <a:r>
              <a:rPr lang="en-US" sz="2000" dirty="0" smtClean="0"/>
              <a:t>(</a:t>
            </a:r>
            <a:r>
              <a:rPr lang="en-US" sz="2000" dirty="0" err="1" smtClean="0"/>
              <a:t>napr</a:t>
            </a:r>
            <a:r>
              <a:rPr lang="en-US" sz="2000" dirty="0" smtClean="0"/>
              <a:t>. </a:t>
            </a:r>
            <a:r>
              <a:rPr lang="en-US" sz="2000" dirty="0" err="1" smtClean="0"/>
              <a:t>experimentami</a:t>
            </a:r>
            <a:r>
              <a:rPr lang="en-US" sz="2000" dirty="0" smtClean="0"/>
              <a:t>),</a:t>
            </a:r>
            <a:r>
              <a:rPr lang="sk-SK" sz="2000" dirty="0" smtClean="0"/>
              <a:t> </a:t>
            </a:r>
            <a:r>
              <a:rPr lang="en-US" sz="2000" dirty="0" smtClean="0"/>
              <a:t>t</a:t>
            </a:r>
            <a:r>
              <a:rPr lang="sk-SK" sz="2000" dirty="0" smtClean="0"/>
              <a:t>ak smelo do toho </a:t>
            </a:r>
            <a:r>
              <a:rPr lang="sk-SK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endParaRPr lang="sk-SK" sz="2000" dirty="0">
              <a:sym typeface="Wingdings" panose="05000000000000000000" pitchFamily="2" charset="2"/>
            </a:endParaRPr>
          </a:p>
          <a:p>
            <a:r>
              <a:rPr lang="sk-SK" sz="2000" dirty="0" smtClean="0"/>
              <a:t>K úlohe sa dá postaviť rôzne. </a:t>
            </a:r>
          </a:p>
          <a:p>
            <a:r>
              <a:rPr lang="sk-SK" sz="2000" dirty="0" smtClean="0"/>
              <a:t>Ak teoretické modely </a:t>
            </a:r>
            <a:r>
              <a:rPr lang="en-US" sz="2000" dirty="0" smtClean="0"/>
              <a:t>(</a:t>
            </a:r>
            <a:r>
              <a:rPr lang="en-US" sz="2000" dirty="0" err="1" smtClean="0"/>
              <a:t>napr</a:t>
            </a:r>
            <a:r>
              <a:rPr lang="en-US" sz="2000" dirty="0" smtClean="0"/>
              <a:t>. v</a:t>
            </a:r>
            <a:r>
              <a:rPr lang="sk-SK" sz="2000" dirty="0" smtClean="0"/>
              <a:t>o vedeckých</a:t>
            </a:r>
            <a:r>
              <a:rPr lang="en-US" sz="2000" dirty="0" smtClean="0"/>
              <a:t> </a:t>
            </a:r>
            <a:r>
              <a:rPr lang="sk-SK" sz="2000" dirty="0" smtClean="0"/>
              <a:t>článkoch</a:t>
            </a:r>
            <a:r>
              <a:rPr lang="en-US" sz="2000" dirty="0" smtClean="0"/>
              <a:t>)</a:t>
            </a:r>
            <a:r>
              <a:rPr lang="sk-SK" sz="2000" dirty="0" smtClean="0"/>
              <a:t> používajú matematický aparát, ktorý neovládate, stále viete pochopiť čo robili a aké predpoklady používali, prečo to robili, čo neurobili a kde sú nedostatky.</a:t>
            </a:r>
          </a:p>
          <a:p>
            <a:r>
              <a:rPr lang="sk-SK" sz="2000" dirty="0" smtClean="0"/>
              <a:t>Experimenty viete však robiť vždy</a:t>
            </a:r>
            <a:r>
              <a:rPr lang="en-US" sz="2000" dirty="0" smtClean="0"/>
              <a:t>! </a:t>
            </a:r>
            <a:r>
              <a:rPr lang="en-US" sz="2000" dirty="0" err="1" smtClean="0"/>
              <a:t>Ak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teda</a:t>
            </a:r>
            <a:r>
              <a:rPr lang="en-US" sz="2000" dirty="0" smtClean="0"/>
              <a:t> </a:t>
            </a:r>
            <a:r>
              <a:rPr lang="en-US" sz="2000" dirty="0" err="1" smtClean="0"/>
              <a:t>nemysl</a:t>
            </a:r>
            <a:r>
              <a:rPr lang="sk-SK" sz="2000" dirty="0" err="1" smtClean="0"/>
              <a:t>íte</a:t>
            </a:r>
            <a:r>
              <a:rPr lang="sk-SK" sz="2000" dirty="0" smtClean="0"/>
              <a:t>, že zaujmete porotu vašou teóriou, tak sa o to viac snažte aby vaša experimentálna časť bola lepšia. </a:t>
            </a:r>
            <a:r>
              <a:rPr lang="en-US" sz="2000" dirty="0" smtClean="0"/>
              <a:t>(</a:t>
            </a:r>
            <a:r>
              <a:rPr lang="sk-SK" sz="2000" dirty="0" smtClean="0"/>
              <a:t>Dôslednejšie spracovanie, ďalšie zaujímavé závislosti, ...</a:t>
            </a:r>
            <a:r>
              <a:rPr lang="en-US" sz="2000" dirty="0" smtClean="0"/>
              <a:t>)</a:t>
            </a:r>
            <a:r>
              <a:rPr lang="sk-SK" sz="2000" dirty="0" smtClean="0"/>
              <a:t> </a:t>
            </a: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Čo sa dá s úlohou robiť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66005" y="1275933"/>
            <a:ext cx="105877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luna Sans" panose="02000000000000000000" pitchFamily="50" charset="-18"/>
              </a:rPr>
              <a:t>N</a:t>
            </a:r>
            <a:r>
              <a:rPr lang="sk-SK" sz="2000" dirty="0" err="1" smtClean="0">
                <a:latin typeface="Calluna Sans" panose="02000000000000000000" pitchFamily="50" charset="-18"/>
              </a:rPr>
              <a:t>ájsť</a:t>
            </a:r>
            <a:r>
              <a:rPr lang="sk-SK" sz="2000" dirty="0" smtClean="0">
                <a:latin typeface="Calluna Sans" panose="02000000000000000000" pitchFamily="50" charset="-18"/>
              </a:rPr>
              <a:t> čo najlepšie spôsoby merania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Najjednoduchšie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Najrobustnejšie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Aplikovat</a:t>
            </a:r>
            <a:r>
              <a:rPr lang="sk-SK" sz="2000" dirty="0" err="1" smtClean="0">
                <a:latin typeface="Calluna Sans" panose="02000000000000000000" pitchFamily="50" charset="-18"/>
              </a:rPr>
              <a:t>eľné</a:t>
            </a:r>
            <a:r>
              <a:rPr lang="sk-SK" sz="2000" dirty="0" smtClean="0">
                <a:latin typeface="Calluna Sans" panose="02000000000000000000" pitchFamily="50" charset="-18"/>
              </a:rPr>
              <a:t> v čo najvšeobecnejšom prípade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endParaRPr lang="sk-SK" sz="2000" dirty="0"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Najpresnejšie</a:t>
            </a:r>
            <a:r>
              <a:rPr lang="sk-SK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sk-SK" sz="2000" dirty="0" smtClean="0">
                <a:latin typeface="Calluna Sans" panose="02000000000000000000" pitchFamily="50" charset="-18"/>
              </a:rPr>
              <a:t>čím menej vstupu do výpočtov, tým menšia odchýlka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r>
              <a:rPr lang="sk-SK" sz="2000" dirty="0" smtClean="0">
                <a:latin typeface="Calluna Sans" panose="02000000000000000000" pitchFamily="50" charset="-18"/>
              </a:rPr>
              <a:t>, pozor </a:t>
            </a:r>
            <a:r>
              <a:rPr lang="sk-SK" sz="2000" dirty="0" smtClean="0">
                <a:latin typeface="Calluna Sans" panose="02000000000000000000" pitchFamily="50" charset="-18"/>
              </a:rPr>
              <a:t>na </a:t>
            </a:r>
            <a:r>
              <a:rPr lang="sk-SK" sz="2000" dirty="0" smtClean="0">
                <a:latin typeface="Calluna Sans" panose="02000000000000000000" pitchFamily="50" charset="-18"/>
              </a:rPr>
              <a:t>presnosť parametrov laserového </a:t>
            </a:r>
            <a:r>
              <a:rPr lang="sk-SK" sz="2000" dirty="0" err="1" smtClean="0">
                <a:latin typeface="Calluna Sans" panose="02000000000000000000" pitchFamily="50" charset="-18"/>
              </a:rPr>
              <a:t>ukazovátka</a:t>
            </a:r>
            <a:r>
              <a:rPr lang="en-US" sz="2000" dirty="0" smtClean="0">
                <a:latin typeface="Calluna Sans" panose="02000000000000000000" pitchFamily="50" charset="-18"/>
              </a:rPr>
              <a:t> a </a:t>
            </a:r>
            <a:r>
              <a:rPr lang="en-US" sz="2000" dirty="0" err="1" smtClean="0">
                <a:latin typeface="Calluna Sans" panose="02000000000000000000" pitchFamily="50" charset="-18"/>
              </a:rPr>
              <a:t>pr</a:t>
            </a:r>
            <a:r>
              <a:rPr lang="sk-SK" sz="2000" dirty="0" err="1" smtClean="0">
                <a:latin typeface="Calluna Sans" panose="02000000000000000000" pitchFamily="50" charset="-18"/>
              </a:rPr>
              <a:t>ípadne</a:t>
            </a:r>
            <a:r>
              <a:rPr lang="sk-SK" sz="2000" dirty="0" smtClean="0">
                <a:latin typeface="Calluna Sans" panose="02000000000000000000" pitchFamily="50" charset="-18"/>
              </a:rPr>
              <a:t> ďalších častí aparatúry</a:t>
            </a:r>
            <a:r>
              <a:rPr lang="en-US" sz="2000" dirty="0" smtClean="0">
                <a:latin typeface="Calluna Sans" panose="02000000000000000000" pitchFamily="50" charset="-18"/>
              </a:rPr>
              <a:t>!</a:t>
            </a:r>
            <a:endParaRPr lang="sk-SK" sz="2000" dirty="0" smtClean="0"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Porovnať rôzne metódy</a:t>
            </a:r>
            <a:r>
              <a:rPr lang="en-US" sz="2000" dirty="0" smtClean="0">
                <a:latin typeface="Calluna Sans" panose="02000000000000000000" pitchFamily="50" charset="-18"/>
              </a:rPr>
              <a:t>, </a:t>
            </a:r>
            <a:r>
              <a:rPr lang="en-US" sz="2000" dirty="0" err="1" smtClean="0">
                <a:latin typeface="Calluna Sans" panose="02000000000000000000" pitchFamily="50" charset="-18"/>
              </a:rPr>
              <a:t>zisti</a:t>
            </a:r>
            <a:r>
              <a:rPr lang="sk-SK" sz="2000" dirty="0" smtClean="0">
                <a:latin typeface="Calluna Sans" panose="02000000000000000000" pitchFamily="50" charset="-18"/>
              </a:rPr>
              <a:t>ť, ktoré sú najlepšie. </a:t>
            </a:r>
          </a:p>
          <a:p>
            <a:r>
              <a:rPr lang="sk-SK" sz="2000" dirty="0" smtClean="0">
                <a:latin typeface="Calluna Sans" panose="02000000000000000000" pitchFamily="50" charset="-18"/>
              </a:rPr>
              <a:t>Čo najlepšie štatisticky spracovať namerané dáta</a:t>
            </a:r>
            <a:endParaRPr lang="en-US" sz="2000" dirty="0" smtClean="0">
              <a:latin typeface="Calluna Sans" panose="02000000000000000000" pitchFamily="50" charset="-18"/>
            </a:endParaRPr>
          </a:p>
          <a:p>
            <a:endParaRPr lang="en-US" sz="2000" dirty="0" smtClean="0">
              <a:latin typeface="Calluna Sans" panose="02000000000000000000" pitchFamily="50" charset="-18"/>
            </a:endParaRPr>
          </a:p>
          <a:p>
            <a:r>
              <a:rPr lang="sk-SK" sz="2000" b="1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Vymyslieť nejakú novú metódu ako odmerať netriviálny parameter skla elegantným spôsobom</a:t>
            </a:r>
          </a:p>
          <a:p>
            <a:endParaRPr lang="sk-SK" sz="2000" dirty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Skúsiť vymyslieť spôsoby ako namerať netriviálnejšie charakteristiky materiálu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vyzna</a:t>
            </a:r>
            <a:r>
              <a:rPr lang="sk-SK" sz="2000" dirty="0" err="1" smtClean="0">
                <a:latin typeface="Calluna Sans" panose="02000000000000000000" pitchFamily="50" charset="-18"/>
              </a:rPr>
              <a:t>čené</a:t>
            </a:r>
            <a:r>
              <a:rPr lang="sk-SK" sz="2000" dirty="0" smtClean="0">
                <a:latin typeface="Calluna Sans" panose="02000000000000000000" pitchFamily="50" charset="-18"/>
              </a:rPr>
              <a:t> červenou na začiatku prezentácie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endParaRPr lang="sk-SK" sz="2000" dirty="0" smtClean="0">
              <a:latin typeface="Calluna Sans" panose="02000000000000000000" pitchFamily="50" charset="-18"/>
            </a:endParaRPr>
          </a:p>
          <a:p>
            <a:r>
              <a:rPr lang="sk-SK" sz="2000" dirty="0" smtClean="0">
                <a:latin typeface="Calluna Sans" panose="02000000000000000000" pitchFamily="50" charset="-18"/>
              </a:rPr>
              <a:t>A zrealizovať ich </a:t>
            </a:r>
            <a:r>
              <a:rPr lang="sk-SK" sz="2000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</a:t>
            </a:r>
            <a:r>
              <a:rPr lang="en-US" sz="2000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.</a:t>
            </a:r>
            <a:endParaRPr lang="sk-SK" sz="2000" dirty="0" smtClean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240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Kde</a:t>
            </a:r>
            <a:r>
              <a:rPr lang="en-US" sz="3600" b="1" dirty="0" smtClean="0">
                <a:solidFill>
                  <a:srgbClr val="0070C0"/>
                </a:solidFill>
              </a:rPr>
              <a:t> z</a:t>
            </a:r>
            <a:r>
              <a:rPr lang="sk-SK" sz="3600" b="1" dirty="0" smtClean="0">
                <a:solidFill>
                  <a:srgbClr val="0070C0"/>
                </a:solidFill>
              </a:rPr>
              <a:t>ískať viac inšpirácie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66004" y="1346110"/>
            <a:ext cx="105877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luna Sans" panose="02000000000000000000" pitchFamily="50" charset="-18"/>
              </a:rPr>
              <a:t>Kit </a:t>
            </a:r>
            <a:r>
              <a:rPr lang="en-US" sz="2000" dirty="0" err="1">
                <a:latin typeface="Calluna Sans" panose="02000000000000000000" pitchFamily="50" charset="-18"/>
              </a:rPr>
              <a:t>Ilyu</a:t>
            </a:r>
            <a:r>
              <a:rPr lang="en-US" sz="2000" dirty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Martchenka</a:t>
            </a:r>
            <a:r>
              <a:rPr lang="sk-SK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smtClean="0">
                <a:latin typeface="Calluna Sans" panose="02000000000000000000" pitchFamily="50" charset="-18"/>
                <a:hlinkClick r:id="rId3"/>
              </a:rPr>
              <a:t>http</a:t>
            </a:r>
            <a:r>
              <a:rPr lang="en-US" sz="2000" dirty="0">
                <a:latin typeface="Calluna Sans" panose="02000000000000000000" pitchFamily="50" charset="-18"/>
                <a:hlinkClick r:id="rId3"/>
              </a:rPr>
              <a:t>://</a:t>
            </a:r>
            <a:r>
              <a:rPr lang="en-US" sz="2000" dirty="0" smtClean="0">
                <a:latin typeface="Calluna Sans" panose="02000000000000000000" pitchFamily="50" charset="-18"/>
                <a:hlinkClick r:id="rId3"/>
              </a:rPr>
              <a:t>kit.ilyam.org</a:t>
            </a:r>
            <a:endParaRPr lang="sk-SK" sz="2000" dirty="0" smtClean="0">
              <a:latin typeface="Calluna Sans" panose="02000000000000000000" pitchFamily="50" charset="-18"/>
            </a:endParaRPr>
          </a:p>
          <a:p>
            <a:r>
              <a:rPr lang="sk-SK" sz="2000" dirty="0">
                <a:latin typeface="Calluna Sans" panose="02000000000000000000" pitchFamily="50" charset="-18"/>
              </a:rPr>
              <a:t>O</a:t>
            </a:r>
            <a:r>
              <a:rPr lang="sk-SK" sz="2000" dirty="0" smtClean="0">
                <a:latin typeface="Calluna Sans" panose="02000000000000000000" pitchFamily="50" charset="-18"/>
              </a:rPr>
              <a:t>dporúča: </a:t>
            </a:r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Pozor</a:t>
            </a:r>
            <a:r>
              <a:rPr lang="en-US" sz="2000" dirty="0" smtClean="0">
                <a:latin typeface="Calluna Sans" panose="02000000000000000000" pitchFamily="50" charset="-18"/>
              </a:rPr>
              <a:t> </a:t>
            </a:r>
            <a:r>
              <a:rPr lang="en-US" sz="2000" dirty="0" err="1" smtClean="0">
                <a:latin typeface="Calluna Sans" panose="02000000000000000000" pitchFamily="50" charset="-18"/>
              </a:rPr>
              <a:t>mnoho</a:t>
            </a:r>
            <a:r>
              <a:rPr lang="en-US" sz="2000" dirty="0" smtClean="0">
                <a:latin typeface="Calluna Sans" panose="02000000000000000000" pitchFamily="50" charset="-18"/>
              </a:rPr>
              <a:t> z t</a:t>
            </a:r>
            <a:r>
              <a:rPr lang="sk-SK" sz="2000" dirty="0" err="1" smtClean="0">
                <a:latin typeface="Calluna Sans" panose="02000000000000000000" pitchFamily="50" charset="-18"/>
              </a:rPr>
              <a:t>ýchto</a:t>
            </a:r>
            <a:r>
              <a:rPr lang="sk-SK" sz="2000" dirty="0" smtClean="0">
                <a:latin typeface="Calluna Sans" panose="02000000000000000000" pitchFamily="50" charset="-18"/>
              </a:rPr>
              <a:t> patentov pracuje na rovnakých princípoch, typu jednoduchá geometrická optika a zopár hranolov </a:t>
            </a:r>
            <a:r>
              <a:rPr lang="sk-SK" sz="2000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, čiže nič prevratné</a:t>
            </a:r>
            <a:r>
              <a:rPr lang="en-US" sz="2000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!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endParaRPr lang="sk-SK" sz="2000" dirty="0" smtClean="0">
              <a:latin typeface="Calluna Sans" panose="02000000000000000000" pitchFamily="50" charset="-18"/>
            </a:endParaRPr>
          </a:p>
          <a:p>
            <a:endParaRPr lang="sk-SK" sz="2000" dirty="0" smtClean="0">
              <a:latin typeface="Calluna Sans" panose="02000000000000000000" pitchFamily="50" charset="-18"/>
            </a:endParaRPr>
          </a:p>
          <a:p>
            <a:r>
              <a:rPr lang="en-US" sz="2000" dirty="0" smtClean="0">
                <a:latin typeface="Calluna Sans" panose="02000000000000000000" pitchFamily="50" charset="-18"/>
              </a:rPr>
              <a:t>Google Patents</a:t>
            </a:r>
          </a:p>
          <a:p>
            <a:r>
              <a:rPr lang="en-US" sz="2000" dirty="0">
                <a:latin typeface="Calluna Sans" panose="02000000000000000000" pitchFamily="50" charset="-18"/>
                <a:hlinkClick r:id="rId4"/>
              </a:rPr>
              <a:t>http://</a:t>
            </a:r>
            <a:r>
              <a:rPr lang="en-US" sz="2000" dirty="0" smtClean="0">
                <a:latin typeface="Calluna Sans" panose="02000000000000000000" pitchFamily="50" charset="-18"/>
                <a:hlinkClick r:id="rId4"/>
              </a:rPr>
              <a:t>www.google.co.cr/patents/</a:t>
            </a:r>
            <a:endParaRPr lang="en-US" sz="2000" dirty="0" smtClean="0">
              <a:latin typeface="Calluna Sans" panose="02000000000000000000" pitchFamily="50" charset="-18"/>
            </a:endParaRPr>
          </a:p>
          <a:p>
            <a:endParaRPr lang="en-US" sz="2000" dirty="0">
              <a:latin typeface="Calluna Sans" panose="02000000000000000000" pitchFamily="50" charset="-18"/>
            </a:endParaRPr>
          </a:p>
          <a:p>
            <a:r>
              <a:rPr lang="en-US" sz="2000" dirty="0" smtClean="0">
                <a:latin typeface="Calluna Sans" panose="02000000000000000000" pitchFamily="50" charset="-18"/>
              </a:rPr>
              <a:t>Russia Patents</a:t>
            </a:r>
          </a:p>
          <a:p>
            <a:r>
              <a:rPr lang="en-US" sz="2000" dirty="0">
                <a:latin typeface="Calluna Sans" panose="02000000000000000000" pitchFamily="50" charset="-18"/>
                <a:hlinkClick r:id="rId5"/>
              </a:rPr>
              <a:t>http://</a:t>
            </a:r>
            <a:r>
              <a:rPr lang="en-US" sz="2000" dirty="0" smtClean="0">
                <a:latin typeface="Calluna Sans" panose="02000000000000000000" pitchFamily="50" charset="-18"/>
                <a:hlinkClick r:id="rId5"/>
              </a:rPr>
              <a:t>russianpatents.com/patent/</a:t>
            </a:r>
            <a:endParaRPr lang="en-US" sz="2000" dirty="0" smtClean="0">
              <a:latin typeface="Calluna Sans" panose="02000000000000000000" pitchFamily="50" charset="-18"/>
            </a:endParaRPr>
          </a:p>
          <a:p>
            <a:endParaRPr lang="en-US" sz="2000" dirty="0">
              <a:latin typeface="Calluna Sans" panose="02000000000000000000" pitchFamily="50" charset="-18"/>
            </a:endParaRPr>
          </a:p>
          <a:p>
            <a:endParaRPr lang="en-US" sz="2000" dirty="0" smtClean="0">
              <a:latin typeface="Calluna Sans" panose="02000000000000000000" pitchFamily="50" charset="-18"/>
            </a:endParaRPr>
          </a:p>
          <a:p>
            <a:r>
              <a:rPr lang="en-US" sz="2000" b="1" dirty="0" smtClean="0">
                <a:latin typeface="Calluna Sans" panose="02000000000000000000" pitchFamily="50" charset="-18"/>
              </a:rPr>
              <a:t>“Single wavelength </a:t>
            </a:r>
            <a:r>
              <a:rPr lang="en-US" sz="2000" b="1" dirty="0" err="1" smtClean="0">
                <a:latin typeface="Calluna Sans" panose="02000000000000000000" pitchFamily="50" charset="-18"/>
              </a:rPr>
              <a:t>ellipsometry</a:t>
            </a:r>
            <a:r>
              <a:rPr lang="en-US" sz="2000" b="1" dirty="0" smtClean="0">
                <a:latin typeface="Calluna Sans" panose="02000000000000000000" pitchFamily="50" charset="-18"/>
              </a:rPr>
              <a:t>”</a:t>
            </a:r>
            <a:endParaRPr lang="sk-SK" sz="2000" b="1" dirty="0" smtClean="0">
              <a:latin typeface="Calluna Sans" panose="02000000000000000000" pitchFamily="50" charset="-18"/>
            </a:endParaRPr>
          </a:p>
          <a:p>
            <a:r>
              <a:rPr lang="en-US" sz="1600" dirty="0" smtClean="0">
                <a:latin typeface="Calluna Sans" panose="02000000000000000000" pitchFamily="50" charset="-18"/>
              </a:rPr>
              <a:t>Tompkins</a:t>
            </a:r>
            <a:r>
              <a:rPr lang="en-US" sz="1600" dirty="0">
                <a:latin typeface="Calluna Sans" panose="02000000000000000000" pitchFamily="50" charset="-18"/>
              </a:rPr>
              <a:t>, Harland G.; Irene, Eugene A</a:t>
            </a:r>
            <a:r>
              <a:rPr lang="en-US" sz="1600" dirty="0" smtClean="0">
                <a:latin typeface="Calluna Sans" panose="02000000000000000000" pitchFamily="50" charset="-18"/>
              </a:rPr>
              <a:t>.</a:t>
            </a:r>
            <a:r>
              <a:rPr lang="sk-SK" sz="1600" dirty="0" smtClean="0">
                <a:latin typeface="Calluna Sans" panose="02000000000000000000" pitchFamily="50" charset="-18"/>
              </a:rPr>
              <a:t> </a:t>
            </a:r>
            <a:r>
              <a:rPr lang="en-US" sz="1600" dirty="0">
                <a:latin typeface="Calluna Sans" panose="02000000000000000000" pitchFamily="50" charset="-18"/>
              </a:rPr>
              <a:t>Handbook of </a:t>
            </a:r>
            <a:r>
              <a:rPr lang="en-US" sz="1600" dirty="0" err="1">
                <a:latin typeface="Calluna Sans" panose="02000000000000000000" pitchFamily="50" charset="-18"/>
              </a:rPr>
              <a:t>Ellipsometr</a:t>
            </a:r>
            <a:r>
              <a:rPr lang="sk-SK" sz="1600" dirty="0" smtClean="0">
                <a:latin typeface="Calluna Sans" panose="02000000000000000000" pitchFamily="50" charset="-18"/>
              </a:rPr>
              <a:t>y. </a:t>
            </a:r>
            <a:r>
              <a:rPr lang="en-US" sz="1600" dirty="0" smtClean="0">
                <a:latin typeface="Calluna Sans" panose="02000000000000000000" pitchFamily="50" charset="-18"/>
              </a:rPr>
              <a:t>William </a:t>
            </a:r>
            <a:r>
              <a:rPr lang="en-US" sz="1600" dirty="0">
                <a:latin typeface="Calluna Sans" panose="02000000000000000000" pitchFamily="50" charset="-18"/>
              </a:rPr>
              <a:t>Andrew Publishing/Noye</a:t>
            </a:r>
            <a:r>
              <a:rPr lang="en-US" sz="1200" dirty="0">
                <a:latin typeface="Calluna Sans" panose="02000000000000000000" pitchFamily="50" charset="-18"/>
              </a:rPr>
              <a:t>s</a:t>
            </a:r>
            <a:endParaRPr lang="en-US" sz="1600" dirty="0" smtClean="0">
              <a:latin typeface="Calluna Sans" panose="02000000000000000000" pitchFamily="50" charset="-18"/>
            </a:endParaRPr>
          </a:p>
          <a:p>
            <a:r>
              <a:rPr lang="en-US" sz="1600" dirty="0">
                <a:latin typeface="Calluna Sans" panose="02000000000000000000" pitchFamily="50" charset="-18"/>
              </a:rPr>
              <a:t>Tompkins, Harland G</a:t>
            </a:r>
            <a:r>
              <a:rPr lang="en-US" sz="1600" dirty="0" smtClean="0">
                <a:latin typeface="Calluna Sans" panose="02000000000000000000" pitchFamily="50" charset="-18"/>
              </a:rPr>
              <a:t>. A User Guide to </a:t>
            </a:r>
            <a:r>
              <a:rPr lang="en-US" sz="1600" dirty="0" err="1" smtClean="0">
                <a:latin typeface="Calluna Sans" panose="02000000000000000000" pitchFamily="50" charset="-18"/>
              </a:rPr>
              <a:t>Ellipsometry</a:t>
            </a:r>
            <a:r>
              <a:rPr lang="en-US" sz="1600" dirty="0" smtClean="0">
                <a:latin typeface="Calluna Sans" panose="02000000000000000000" pitchFamily="50" charset="-18"/>
              </a:rPr>
              <a:t>. Academic Press</a:t>
            </a:r>
          </a:p>
          <a:p>
            <a:endParaRPr lang="en-US" sz="1600" dirty="0">
              <a:latin typeface="Calluna Sans" panose="02000000000000000000" pitchFamily="50" charset="-18"/>
            </a:endParaRPr>
          </a:p>
          <a:p>
            <a:r>
              <a:rPr lang="en-US" sz="1600" dirty="0" err="1" smtClean="0">
                <a:latin typeface="Calluna Sans" panose="02000000000000000000" pitchFamily="50" charset="-18"/>
              </a:rPr>
              <a:t>Sk</a:t>
            </a:r>
            <a:r>
              <a:rPr lang="sk-SK" sz="1600" dirty="0" smtClean="0">
                <a:latin typeface="Calluna Sans" panose="02000000000000000000" pitchFamily="50" charset="-18"/>
              </a:rPr>
              <a:t>ústiť pohľad podobné prehľadové knihy v knižniciach na univerzitách, univerzitnej knižnice.</a:t>
            </a:r>
          </a:p>
          <a:p>
            <a:endParaRPr lang="sk-SK" b="1" dirty="0">
              <a:latin typeface="Calluna Sans" panose="02000000000000000000" pitchFamily="50" charset="-18"/>
            </a:endParaRPr>
          </a:p>
          <a:p>
            <a:r>
              <a:rPr lang="sk-SK" b="1" dirty="0" smtClean="0">
                <a:latin typeface="Calluna Sans" panose="02000000000000000000" pitchFamily="50" charset="-18"/>
              </a:rPr>
              <a:t>Požiadam o pomoc niekoho, kto sa zaoberá niečím podobným. SAV, vedci a pracovníci na Univerzitách ...</a:t>
            </a:r>
            <a:endParaRPr lang="en-US" sz="2400" b="1" dirty="0" smtClean="0">
              <a:latin typeface="Calluna Sans" panose="02000000000000000000" pitchFamily="50" charset="-18"/>
            </a:endParaRPr>
          </a:p>
          <a:p>
            <a:endParaRPr lang="en-US" sz="2000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815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53421"/>
            <a:ext cx="9144000" cy="2387600"/>
          </a:xfrm>
        </p:spPr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Ďakujem za pozornosť</a:t>
            </a:r>
            <a:endParaRPr lang="en-US" b="1" dirty="0">
              <a:solidFill>
                <a:srgbClr val="0070C0"/>
              </a:solidFill>
              <a:latin typeface="Calluna Sans" panose="02000000000000000000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9144000" cy="1655762"/>
          </a:xfrm>
        </p:spPr>
        <p:txBody>
          <a:bodyPr/>
          <a:lstStyle/>
          <a:p>
            <a:r>
              <a:rPr lang="sk-SK" dirty="0" smtClean="0">
                <a:latin typeface="Calluna Sans" panose="02000000000000000000" pitchFamily="50" charset="-18"/>
              </a:rPr>
              <a:t>Úvodné sústredenie TMF</a:t>
            </a:r>
          </a:p>
        </p:txBody>
      </p:sp>
    </p:spTree>
    <p:extLst>
      <p:ext uri="{BB962C8B-B14F-4D97-AF65-F5344CB8AC3E}">
        <p14:creationId xmlns:p14="http://schemas.microsoft.com/office/powerpoint/2010/main" val="31418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</a:rPr>
              <a:t>Ako sa dopracovať ku </a:t>
            </a:r>
            <a:r>
              <a:rPr lang="sk-SK" sz="3600" b="1" dirty="0" smtClean="0">
                <a:solidFill>
                  <a:srgbClr val="0070C0"/>
                </a:solidFill>
              </a:rPr>
              <a:t>zdrojom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/>
              <a:t>V tejto prezentácii</a:t>
            </a:r>
            <a:r>
              <a:rPr lang="sk-SK" sz="2400" dirty="0" smtClean="0"/>
              <a:t> ale aj ďalší</a:t>
            </a:r>
            <a:r>
              <a:rPr lang="en-US" sz="2400" dirty="0" err="1" smtClean="0"/>
              <a:t>ch</a:t>
            </a:r>
            <a:r>
              <a:rPr lang="sk-SK" sz="2400" dirty="0" smtClean="0"/>
              <a:t> metodických materiáloch, </a:t>
            </a:r>
            <a:r>
              <a:rPr lang="sk-SK" sz="2400" dirty="0" err="1" smtClean="0">
                <a:solidFill>
                  <a:srgbClr val="0070C0"/>
                </a:solidFill>
              </a:rPr>
              <a:t>Kite</a:t>
            </a:r>
            <a:r>
              <a:rPr lang="sk-SK" sz="2400" dirty="0" smtClean="0">
                <a:solidFill>
                  <a:srgbClr val="0070C0"/>
                </a:solidFill>
              </a:rPr>
              <a:t> </a:t>
            </a:r>
            <a:r>
              <a:rPr lang="sk-SK" sz="2400" dirty="0" err="1" smtClean="0">
                <a:solidFill>
                  <a:srgbClr val="0070C0"/>
                </a:solidFill>
              </a:rPr>
              <a:t>Ilyu</a:t>
            </a:r>
            <a:r>
              <a:rPr lang="sk-SK" sz="2400" dirty="0" smtClean="0">
                <a:solidFill>
                  <a:srgbClr val="0070C0"/>
                </a:solidFill>
              </a:rPr>
              <a:t> </a:t>
            </a:r>
            <a:r>
              <a:rPr lang="sk-SK" sz="2400" dirty="0" err="1" smtClean="0">
                <a:solidFill>
                  <a:srgbClr val="0070C0"/>
                </a:solidFill>
              </a:rPr>
              <a:t>Martchenka</a:t>
            </a:r>
            <a:r>
              <a:rPr lang="sk-SK" sz="2400" dirty="0" smtClean="0"/>
              <a:t> </a:t>
            </a:r>
            <a:r>
              <a:rPr lang="en-US" sz="2400" dirty="0" smtClean="0"/>
              <a:t>(kit.ilyam.org)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vyskytuj</a:t>
            </a:r>
            <a:r>
              <a:rPr lang="sk-SK" sz="2400" dirty="0" smtClean="0"/>
              <a:t>ú odkazy na vedecké články. Ako k nim získať prístup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 smtClean="0"/>
              <a:t>Google</a:t>
            </a:r>
          </a:p>
          <a:p>
            <a:pPr marL="0" indent="0">
              <a:buNone/>
            </a:pPr>
            <a:r>
              <a:rPr lang="en-US" sz="2000" dirty="0" smtClean="0"/>
              <a:t>Google Scholar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vyh</a:t>
            </a:r>
            <a:r>
              <a:rPr lang="sk-SK" sz="2000" i="1" dirty="0" err="1" smtClean="0"/>
              <a:t>ľadávač</a:t>
            </a:r>
            <a:r>
              <a:rPr lang="sk-SK" sz="2000" i="1" dirty="0" smtClean="0"/>
              <a:t> od Google na vedecké články, zadarmo </a:t>
            </a:r>
            <a:r>
              <a:rPr lang="sk-SK" sz="2000" i="1" dirty="0" smtClean="0">
                <a:sym typeface="Wingdings" panose="05000000000000000000" pitchFamily="2" charset="2"/>
              </a:rPr>
              <a:t></a:t>
            </a:r>
            <a:r>
              <a:rPr lang="en-US" sz="2000" i="1" dirty="0" smtClean="0"/>
              <a:t>)</a:t>
            </a:r>
          </a:p>
          <a:p>
            <a:pPr marL="0" indent="0">
              <a:buNone/>
            </a:pPr>
            <a:r>
              <a:rPr lang="en-US" sz="2000" dirty="0" err="1" smtClean="0"/>
              <a:t>Priame</a:t>
            </a:r>
            <a:r>
              <a:rPr lang="en-US" sz="2000" dirty="0" smtClean="0"/>
              <a:t> </a:t>
            </a:r>
            <a:r>
              <a:rPr lang="en-US" sz="2000" dirty="0" err="1" smtClean="0"/>
              <a:t>odkazy</a:t>
            </a:r>
            <a:r>
              <a:rPr lang="en-US" sz="2000" dirty="0" smtClean="0"/>
              <a:t> v Kite (kit.ilyam.org)</a:t>
            </a:r>
          </a:p>
          <a:p>
            <a:pPr marL="0" indent="0">
              <a:buNone/>
            </a:pPr>
            <a:r>
              <a:rPr lang="en-US" sz="2000" dirty="0" smtClean="0"/>
              <a:t>Centrum </a:t>
            </a:r>
            <a:r>
              <a:rPr lang="en-US" sz="2000" dirty="0" err="1" smtClean="0"/>
              <a:t>vedecko</a:t>
            </a:r>
            <a:r>
              <a:rPr lang="en-US" sz="2000" dirty="0" smtClean="0"/>
              <a:t> </a:t>
            </a:r>
            <a:r>
              <a:rPr lang="en-US" sz="2000" dirty="0" err="1" smtClean="0"/>
              <a:t>technick</a:t>
            </a:r>
            <a:r>
              <a:rPr lang="sk-SK" sz="2000" dirty="0" err="1" smtClean="0"/>
              <a:t>ých</a:t>
            </a:r>
            <a:r>
              <a:rPr lang="sk-SK" sz="2000" dirty="0" smtClean="0"/>
              <a:t> informácií </a:t>
            </a:r>
            <a:r>
              <a:rPr lang="en-US" sz="2000" dirty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pr</a:t>
            </a:r>
            <a:r>
              <a:rPr lang="sk-SK" sz="2000" i="1" dirty="0" err="1" smtClean="0"/>
              <a:t>ístupné</a:t>
            </a:r>
            <a:r>
              <a:rPr lang="sk-SK" sz="2000" i="1" dirty="0" smtClean="0"/>
              <a:t> po 2 Eurovej registrácii na jeden rok</a:t>
            </a:r>
            <a:r>
              <a:rPr lang="en-US" sz="2000" i="1" dirty="0" smtClean="0"/>
              <a:t>)</a:t>
            </a:r>
            <a:endParaRPr lang="sk-SK" sz="2000" i="1" dirty="0" smtClean="0"/>
          </a:p>
          <a:p>
            <a:pPr marL="0" indent="0">
              <a:buNone/>
            </a:pPr>
            <a:r>
              <a:rPr lang="sk-SK" sz="2000" dirty="0" smtClean="0"/>
              <a:t>Požiadať niekoho na najbližšej univerzite</a:t>
            </a:r>
            <a:endParaRPr lang="en-US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 flipH="1">
            <a:off x="698547" y="3033105"/>
            <a:ext cx="13447" cy="220531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00500" y="2699829"/>
            <a:ext cx="126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err="1" smtClean="0"/>
              <a:t>Najprv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sk</a:t>
            </a:r>
            <a:r>
              <a:rPr lang="sk-SK" sz="1400" i="1" dirty="0" err="1" smtClean="0"/>
              <a:t>úšam</a:t>
            </a:r>
            <a:endParaRPr lang="en-US" sz="1400" i="1" dirty="0"/>
          </a:p>
        </p:txBody>
      </p:sp>
      <p:sp>
        <p:nvSpPr>
          <p:cNvPr id="9" name="BlokTextu 8"/>
          <p:cNvSpPr txBox="1"/>
          <p:nvPr/>
        </p:nvSpPr>
        <p:spPr>
          <a:xfrm>
            <a:off x="71261" y="5238423"/>
            <a:ext cx="1292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/>
              <a:t>Ak si už neviem</a:t>
            </a:r>
          </a:p>
          <a:p>
            <a:pPr algn="ctr"/>
            <a:r>
              <a:rPr lang="sk-SK" sz="1400" i="1" dirty="0"/>
              <a:t>p</a:t>
            </a:r>
            <a:r>
              <a:rPr lang="sk-SK" sz="1400" i="1" dirty="0" smtClean="0"/>
              <a:t>oradiť sám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399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Zadanie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1165" y="1069648"/>
            <a:ext cx="7888942" cy="471870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sk-SK" dirty="0"/>
              <a:t>Vymyslite a vyrobte optické zariadenie, ktoré využije laserové </a:t>
            </a:r>
            <a:r>
              <a:rPr lang="sk-SK" dirty="0" err="1"/>
              <a:t>ukazovátko</a:t>
            </a:r>
            <a:r>
              <a:rPr lang="sk-SK" dirty="0"/>
              <a:t> na bezkontaktné meranie hrúbky, indexu lomu a iných vlastností tabule skla.</a:t>
            </a:r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Aké máme obmedzenia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02102" y="1225689"/>
            <a:ext cx="105877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luna Sans" panose="02000000000000000000" pitchFamily="50" charset="-18"/>
              </a:rPr>
              <a:t>Laserové </a:t>
            </a:r>
            <a:r>
              <a:rPr lang="sk-SK" sz="2400" b="1" dirty="0" err="1" smtClean="0">
                <a:latin typeface="Calluna Sans" panose="02000000000000000000" pitchFamily="50" charset="-18"/>
              </a:rPr>
              <a:t>ukazovátko</a:t>
            </a:r>
            <a:endParaRPr lang="sk-SK" sz="2400" b="1" dirty="0" smtClean="0"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70C0"/>
                </a:solidFill>
                <a:latin typeface="Calluna Sans" panose="02000000000000000000" pitchFamily="50" charset="-18"/>
              </a:rPr>
              <a:t>Prakticky monochromatický zdroj svetla</a:t>
            </a:r>
            <a:r>
              <a:rPr lang="sk-SK" sz="2400" dirty="0">
                <a:latin typeface="Calluna Sans" panose="02000000000000000000" pitchFamily="50" charset="-18"/>
              </a:rPr>
              <a:t> </a:t>
            </a:r>
            <a:endParaRPr lang="sk-SK" sz="2400" dirty="0" smtClean="0">
              <a:latin typeface="Calluna Sans" panose="02000000000000000000" pitchFamily="50" charset="-18"/>
            </a:endParaRPr>
          </a:p>
          <a:p>
            <a:r>
              <a:rPr lang="sk-SK" sz="2400" dirty="0" smtClean="0">
                <a:latin typeface="Calluna Sans" panose="02000000000000000000" pitchFamily="50" charset="-18"/>
              </a:rPr>
              <a:t>     → </a:t>
            </a:r>
            <a:r>
              <a:rPr lang="sk-SK" sz="2400" dirty="0">
                <a:latin typeface="Calluna Sans" panose="02000000000000000000" pitchFamily="50" charset="-18"/>
              </a:rPr>
              <a:t>vieme získať informácie o vlastnostiach skla ako lom svetla iba pri jedinej </a:t>
            </a:r>
            <a:r>
              <a:rPr lang="sk-SK" sz="2400" dirty="0" smtClean="0">
                <a:latin typeface="Calluna Sans" panose="02000000000000000000" pitchFamily="50" charset="-18"/>
              </a:rPr>
              <a:t>		frekvencii </a:t>
            </a:r>
            <a:endParaRPr lang="sk-SK" sz="2400" dirty="0">
              <a:latin typeface="Calluna Sans" panose="02000000000000000000" pitchFamily="50" charset="-18"/>
            </a:endParaRPr>
          </a:p>
          <a:p>
            <a:r>
              <a:rPr lang="sk-SK" sz="2400" dirty="0">
                <a:latin typeface="Calluna Sans" panose="02000000000000000000" pitchFamily="50" charset="-18"/>
              </a:rPr>
              <a:t>     → napr. </a:t>
            </a:r>
            <a:r>
              <a:rPr lang="sk-SK" sz="2400" b="1" dirty="0">
                <a:latin typeface="Calluna Sans" panose="02000000000000000000" pitchFamily="50" charset="-18"/>
              </a:rPr>
              <a:t>disperzný vzťah </a:t>
            </a:r>
            <a:r>
              <a:rPr lang="sk-SK" sz="2400" dirty="0">
                <a:latin typeface="Calluna Sans" panose="02000000000000000000" pitchFamily="50" charset="-18"/>
              </a:rPr>
              <a:t>laserovým </a:t>
            </a:r>
            <a:r>
              <a:rPr lang="sk-SK" sz="2400" dirty="0" err="1">
                <a:latin typeface="Calluna Sans" panose="02000000000000000000" pitchFamily="50" charset="-18"/>
              </a:rPr>
              <a:t>ukazovátkom</a:t>
            </a:r>
            <a:r>
              <a:rPr lang="sk-SK" sz="2400" dirty="0">
                <a:latin typeface="Calluna Sans" panose="02000000000000000000" pitchFamily="50" charset="-18"/>
              </a:rPr>
              <a:t> nezískame</a:t>
            </a:r>
            <a:r>
              <a:rPr lang="sk-SK" sz="2400" dirty="0" smtClean="0">
                <a:latin typeface="Calluna Sans" panose="02000000000000000000" pitchFamily="50" charset="-18"/>
              </a:rPr>
              <a:t>...</a:t>
            </a:r>
            <a:endParaRPr lang="sk-SK" sz="2400" dirty="0" smtClean="0">
              <a:solidFill>
                <a:srgbClr val="0070C0"/>
              </a:solidFill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Rozbiehavosť „lúča“ </a:t>
            </a:r>
            <a:r>
              <a:rPr lang="en-US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&amp; </a:t>
            </a:r>
            <a:r>
              <a:rPr lang="en-US" sz="2400" dirty="0" err="1" smtClean="0">
                <a:solidFill>
                  <a:srgbClr val="0070C0"/>
                </a:solidFill>
                <a:latin typeface="Calluna Sans" panose="02000000000000000000" pitchFamily="50" charset="-18"/>
              </a:rPr>
              <a:t>kone</a:t>
            </a:r>
            <a:r>
              <a:rPr lang="sk-SK" sz="2400" dirty="0" err="1" smtClean="0">
                <a:solidFill>
                  <a:srgbClr val="0070C0"/>
                </a:solidFill>
                <a:latin typeface="Calluna Sans" panose="02000000000000000000" pitchFamily="50" charset="-18"/>
              </a:rPr>
              <a:t>čná</a:t>
            </a:r>
            <a:r>
              <a:rPr lang="sk-SK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 veľkosť </a:t>
            </a:r>
          </a:p>
          <a:p>
            <a:r>
              <a:rPr lang="sk-SK" sz="2400" dirty="0">
                <a:latin typeface="Calluna Sans" panose="02000000000000000000" pitchFamily="50" charset="-18"/>
              </a:rPr>
              <a:t> </a:t>
            </a:r>
            <a:r>
              <a:rPr lang="sk-SK" sz="2400" dirty="0" smtClean="0">
                <a:latin typeface="Calluna Sans" panose="02000000000000000000" pitchFamily="50" charset="-18"/>
              </a:rPr>
              <a:t>     → Svetlo produkované </a:t>
            </a:r>
            <a:r>
              <a:rPr lang="sk-SK" sz="2400" dirty="0" err="1" smtClean="0">
                <a:latin typeface="Calluna Sans" panose="02000000000000000000" pitchFamily="50" charset="-18"/>
              </a:rPr>
              <a:t>ukazovátkom</a:t>
            </a:r>
            <a:r>
              <a:rPr lang="sk-SK" sz="2400" dirty="0" smtClean="0">
                <a:latin typeface="Calluna Sans" panose="02000000000000000000" pitchFamily="50" charset="-18"/>
              </a:rPr>
              <a:t> nie je bodka, ale má konečnú veľkosť a    	nejakú distribúciu intenzity na „bodke“.</a:t>
            </a:r>
          </a:p>
          <a:p>
            <a:r>
              <a:rPr lang="sk-SK" sz="2400" b="1" dirty="0" err="1" smtClean="0">
                <a:latin typeface="Calluna Sans" panose="02000000000000000000" pitchFamily="50" charset="-18"/>
              </a:rPr>
              <a:t>Bezkontaktnosť</a:t>
            </a:r>
            <a:endParaRPr lang="en-US" sz="2400" dirty="0">
              <a:solidFill>
                <a:srgbClr val="0070C0"/>
              </a:solidFill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Čo presne znamená </a:t>
            </a:r>
            <a:r>
              <a:rPr lang="sk-SK" sz="2400" dirty="0" err="1" smtClean="0">
                <a:solidFill>
                  <a:srgbClr val="0070C0"/>
                </a:solidFill>
                <a:latin typeface="Calluna Sans" panose="02000000000000000000" pitchFamily="50" charset="-18"/>
              </a:rPr>
              <a:t>bezkontaktnosť</a:t>
            </a:r>
            <a:r>
              <a:rPr lang="en-US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?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    </a:t>
            </a:r>
            <a:r>
              <a:rPr lang="en-US" sz="2400" dirty="0" smtClean="0">
                <a:latin typeface="Calluna Sans" panose="02000000000000000000" pitchFamily="50" charset="-18"/>
              </a:rPr>
              <a:t>M</a:t>
            </a:r>
            <a:r>
              <a:rPr lang="sk-SK" sz="2400" dirty="0" err="1" smtClean="0">
                <a:latin typeface="Calluna Sans" panose="02000000000000000000" pitchFamily="50" charset="-18"/>
              </a:rPr>
              <a:t>ôžem</a:t>
            </a:r>
            <a:r>
              <a:rPr lang="sk-SK" sz="2400" dirty="0" smtClean="0">
                <a:latin typeface="Calluna Sans" panose="02000000000000000000" pitchFamily="50" charset="-18"/>
              </a:rPr>
              <a:t> merania vykonávať na oboch stranách tabule skla alebo môžem využívať     	iba odrazy</a:t>
            </a:r>
            <a:r>
              <a:rPr lang="en-US" sz="2400" dirty="0" smtClean="0">
                <a:latin typeface="Calluna Sans" panose="02000000000000000000" pitchFamily="50" charset="-18"/>
              </a:rPr>
              <a:t>? </a:t>
            </a:r>
            <a:r>
              <a:rPr lang="en-US" sz="2400" dirty="0" err="1" smtClean="0">
                <a:latin typeface="Calluna Sans" panose="02000000000000000000" pitchFamily="50" charset="-18"/>
              </a:rPr>
              <a:t>Nutn</a:t>
            </a:r>
            <a:r>
              <a:rPr lang="sk-SK" sz="2400" dirty="0" smtClean="0">
                <a:latin typeface="Calluna Sans" panose="02000000000000000000" pitchFamily="50" charset="-18"/>
              </a:rPr>
              <a:t>é si ujasniť ...</a:t>
            </a:r>
          </a:p>
          <a:p>
            <a:r>
              <a:rPr lang="sk-SK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    </a:t>
            </a:r>
            <a:r>
              <a:rPr lang="sk-SK" sz="2400" dirty="0">
                <a:latin typeface="Calluna Sans" panose="02000000000000000000" pitchFamily="50" charset="-18"/>
              </a:rPr>
              <a:t>→ </a:t>
            </a:r>
            <a:r>
              <a:rPr lang="sk-SK" sz="2400" dirty="0" smtClean="0">
                <a:latin typeface="Calluna Sans" panose="02000000000000000000" pitchFamily="50" charset="-18"/>
              </a:rPr>
              <a:t>Význam v praxi : Meranie optických vlastností skla počas výroby, </a:t>
            </a:r>
            <a:r>
              <a:rPr lang="sk-SK" sz="2400" dirty="0" err="1" smtClean="0">
                <a:latin typeface="Calluna Sans" panose="02000000000000000000" pitchFamily="50" charset="-18"/>
              </a:rPr>
              <a:t>t.j</a:t>
            </a:r>
            <a:r>
              <a:rPr lang="sk-SK" sz="2400" dirty="0" smtClean="0">
                <a:latin typeface="Calluna Sans" panose="02000000000000000000" pitchFamily="50" charset="-18"/>
              </a:rPr>
              <a:t> keď má 	približne tisíc stupňov. Predstavujem si teda, ako by som to meral ako 	výrobca skla.</a:t>
            </a:r>
            <a:endParaRPr lang="sk-SK" sz="2400" dirty="0" smtClean="0">
              <a:solidFill>
                <a:srgbClr val="0070C0"/>
              </a:solidFill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502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Ak</a:t>
            </a:r>
            <a:r>
              <a:rPr lang="sk-SK" sz="3600" b="1" dirty="0" smtClean="0">
                <a:solidFill>
                  <a:srgbClr val="0070C0"/>
                </a:solidFill>
              </a:rPr>
              <a:t>é parametre skla by sa mohli dať </a:t>
            </a:r>
            <a:r>
              <a:rPr lang="en-US" sz="3600" b="1" dirty="0" smtClean="0">
                <a:solidFill>
                  <a:srgbClr val="0070C0"/>
                </a:solidFill>
              </a:rPr>
              <a:t>od</a:t>
            </a:r>
            <a:r>
              <a:rPr lang="sk-SK" sz="3600" b="1" dirty="0" smtClean="0">
                <a:solidFill>
                  <a:srgbClr val="0070C0"/>
                </a:solidFill>
              </a:rPr>
              <a:t>merať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85030" y="1405357"/>
            <a:ext cx="1058779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Rozmery tabule </a:t>
            </a:r>
            <a:r>
              <a:rPr lang="sk-SK" sz="2400" dirty="0" err="1" smtClean="0">
                <a:solidFill>
                  <a:srgbClr val="0070C0"/>
                </a:solidFill>
                <a:latin typeface="Calluna Sans" panose="02000000000000000000" pitchFamily="50" charset="-18"/>
              </a:rPr>
              <a:t>skľa</a:t>
            </a:r>
            <a:endParaRPr lang="sk-SK" sz="2400" dirty="0" smtClean="0">
              <a:solidFill>
                <a:srgbClr val="0070C0"/>
              </a:solidFill>
              <a:latin typeface="Calluna Sans" panose="02000000000000000000" pitchFamily="50" charset="-18"/>
            </a:endParaRPr>
          </a:p>
          <a:p>
            <a:r>
              <a:rPr lang="sk-SK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Hrúbka skla</a:t>
            </a:r>
          </a:p>
          <a:p>
            <a:r>
              <a:rPr lang="sk-SK" sz="2400" dirty="0" smtClean="0">
                <a:solidFill>
                  <a:srgbClr val="0070C0"/>
                </a:solidFill>
                <a:latin typeface="Calluna Sans" panose="02000000000000000000" pitchFamily="50" charset="-18"/>
              </a:rPr>
              <a:t>Index lomu</a:t>
            </a:r>
          </a:p>
          <a:p>
            <a:endParaRPr lang="sk-SK" sz="2400" dirty="0" smtClean="0">
              <a:latin typeface="Calluna Sans" panose="02000000000000000000" pitchFamily="50" charset="-18"/>
            </a:endParaRP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Calluna Sans" panose="02000000000000000000" pitchFamily="50" charset="-18"/>
              </a:rPr>
              <a:t>Absorbcia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luna Sans" panose="02000000000000000000" pitchFamily="50" charset="-18"/>
              </a:rPr>
              <a:t> </a:t>
            </a:r>
            <a:endParaRPr lang="sk-SK" sz="2400" dirty="0" smtClean="0">
              <a:solidFill>
                <a:schemeClr val="accent6">
                  <a:lumMod val="75000"/>
                </a:schemeClr>
              </a:solidFill>
              <a:latin typeface="Calluna Sans" panose="02000000000000000000" pitchFamily="50" charset="-18"/>
            </a:endParaRPr>
          </a:p>
          <a:p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  <a:latin typeface="Calluna Sans" panose="02000000000000000000" pitchFamily="50" charset="-18"/>
              </a:rPr>
              <a:t>Rozptyl svetla v skle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alluna Sans" panose="02000000000000000000" pitchFamily="50" charset="-18"/>
            </a:endParaRPr>
          </a:p>
          <a:p>
            <a:endParaRPr lang="en-US" sz="2400" dirty="0" smtClean="0">
              <a:latin typeface="Calluna Sans" panose="02000000000000000000" pitchFamily="50" charset="-18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Calluna Sans" panose="02000000000000000000" pitchFamily="50" charset="-18"/>
              </a:rPr>
              <a:t>Odhalenie</a:t>
            </a:r>
            <a:r>
              <a:rPr lang="en-US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lluna Sans" panose="02000000000000000000" pitchFamily="50" charset="-18"/>
              </a:rPr>
              <a:t>filmu</a:t>
            </a:r>
            <a:r>
              <a:rPr lang="en-US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lluna Sans" panose="02000000000000000000" pitchFamily="50" charset="-18"/>
              </a:rPr>
              <a:t>na</a:t>
            </a:r>
            <a:r>
              <a:rPr lang="en-US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alluna Sans" panose="02000000000000000000" pitchFamily="50" charset="-18"/>
              </a:rPr>
              <a:t>skle</a:t>
            </a:r>
            <a:endParaRPr lang="en-US" sz="2400" dirty="0" smtClean="0">
              <a:solidFill>
                <a:srgbClr val="C00000"/>
              </a:solidFill>
              <a:latin typeface="Calluna Sans" panose="02000000000000000000" pitchFamily="50" charset="-18"/>
            </a:endParaRPr>
          </a:p>
          <a:p>
            <a:r>
              <a:rPr lang="sk-SK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Dielektrické vlastnosti skla </a:t>
            </a:r>
            <a:r>
              <a:rPr lang="en-US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Calluna Sans" panose="02000000000000000000" pitchFamily="50" charset="-18"/>
              </a:rPr>
              <a:t>permitivita</a:t>
            </a:r>
            <a:r>
              <a:rPr lang="en-US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 ,…)</a:t>
            </a:r>
            <a:endParaRPr lang="sk-SK" sz="2400" dirty="0" smtClean="0">
              <a:solidFill>
                <a:srgbClr val="C00000"/>
              </a:solidFill>
              <a:latin typeface="Calluna Sans" panose="02000000000000000000" pitchFamily="50" charset="-18"/>
            </a:endParaRPr>
          </a:p>
          <a:p>
            <a:r>
              <a:rPr lang="sk-SK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Drsnosť povrchu</a:t>
            </a:r>
          </a:p>
          <a:p>
            <a:r>
              <a:rPr lang="sk-SK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Zloženie</a:t>
            </a:r>
          </a:p>
          <a:p>
            <a:r>
              <a:rPr lang="sk-SK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Uniformita</a:t>
            </a:r>
          </a:p>
          <a:p>
            <a:r>
              <a:rPr lang="sk-SK" sz="2400" dirty="0" err="1" smtClean="0">
                <a:solidFill>
                  <a:srgbClr val="C00000"/>
                </a:solidFill>
                <a:latin typeface="Calluna Sans" panose="02000000000000000000" pitchFamily="50" charset="-18"/>
              </a:rPr>
              <a:t>Anizotropia</a:t>
            </a:r>
            <a:endParaRPr lang="en-US" sz="2400" dirty="0" smtClean="0">
              <a:solidFill>
                <a:srgbClr val="C00000"/>
              </a:solidFill>
              <a:latin typeface="Calluna Sans" panose="02000000000000000000" pitchFamily="50" charset="-18"/>
            </a:endParaRPr>
          </a:p>
          <a:p>
            <a:r>
              <a:rPr lang="sk-SK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Vnútorné m</a:t>
            </a:r>
            <a:r>
              <a:rPr lang="en-US" sz="2400" dirty="0" err="1" smtClean="0">
                <a:solidFill>
                  <a:srgbClr val="C00000"/>
                </a:solidFill>
                <a:latin typeface="Calluna Sans" panose="02000000000000000000" pitchFamily="50" charset="-18"/>
              </a:rPr>
              <a:t>echanick</a:t>
            </a:r>
            <a:r>
              <a:rPr lang="sk-SK" sz="2400" dirty="0" smtClean="0">
                <a:solidFill>
                  <a:srgbClr val="C00000"/>
                </a:solidFill>
                <a:latin typeface="Calluna Sans" panose="02000000000000000000" pitchFamily="50" charset="-18"/>
              </a:rPr>
              <a:t>é napätie po výrobe</a:t>
            </a:r>
            <a:endParaRPr lang="en-US" sz="2400" dirty="0" smtClean="0">
              <a:solidFill>
                <a:srgbClr val="C00000"/>
              </a:solidFill>
              <a:latin typeface="Calluna Sans" panose="02000000000000000000" pitchFamily="50" charset="-18"/>
            </a:endParaRPr>
          </a:p>
          <a:p>
            <a:pPr lvl="1"/>
            <a:endParaRPr lang="sk-SK" sz="2400" dirty="0" smtClean="0">
              <a:solidFill>
                <a:srgbClr val="C00000"/>
              </a:solidFill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 smtClean="0">
              <a:latin typeface="Calluna Sans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luna Sans" panose="02000000000000000000" pitchFamily="50" charset="-18"/>
            </a:endParaRPr>
          </a:p>
        </p:txBody>
      </p:sp>
      <p:sp>
        <p:nvSpPr>
          <p:cNvPr id="6" name="Pravá zložená zátvorka 5"/>
          <p:cNvSpPr/>
          <p:nvPr/>
        </p:nvSpPr>
        <p:spPr>
          <a:xfrm>
            <a:off x="3359343" y="1547575"/>
            <a:ext cx="405770" cy="922422"/>
          </a:xfrm>
          <a:prstGeom prst="righ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kTextu 6"/>
          <p:cNvSpPr txBox="1"/>
          <p:nvPr/>
        </p:nvSpPr>
        <p:spPr>
          <a:xfrm>
            <a:off x="4096741" y="1817244"/>
            <a:ext cx="460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alluna Sans" panose="02000000000000000000" pitchFamily="50" charset="-18"/>
              </a:rPr>
              <a:t>Pomerne jednoduché, mal by zvládnuť každý</a:t>
            </a:r>
            <a:r>
              <a:rPr lang="sk-SK" b="1" dirty="0">
                <a:latin typeface="Calluna Sans" panose="02000000000000000000" pitchFamily="50" charset="-18"/>
              </a:rPr>
              <a:t>.</a:t>
            </a:r>
            <a:endParaRPr lang="en-US" b="1" dirty="0" smtClean="0">
              <a:latin typeface="Calluna Sans" panose="02000000000000000000" pitchFamily="50" charset="-18"/>
            </a:endParaRPr>
          </a:p>
        </p:txBody>
      </p:sp>
      <p:sp>
        <p:nvSpPr>
          <p:cNvPr id="8" name="Pravá zložená zátvorka 7"/>
          <p:cNvSpPr/>
          <p:nvPr/>
        </p:nvSpPr>
        <p:spPr>
          <a:xfrm>
            <a:off x="3359343" y="2913321"/>
            <a:ext cx="405770" cy="761215"/>
          </a:xfrm>
          <a:prstGeom prst="rightBrac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096741" y="3073492"/>
            <a:ext cx="782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Calluna Sans" panose="02000000000000000000" pitchFamily="50" charset="-18"/>
              </a:rPr>
              <a:t>Náročnejšie</a:t>
            </a:r>
            <a:r>
              <a:rPr lang="sk-SK" dirty="0" smtClean="0">
                <a:latin typeface="Calluna Sans" panose="02000000000000000000" pitchFamily="50" charset="-18"/>
              </a:rPr>
              <a:t>, ale malo by byť dosiahnuteľné podobnými metódami ako prvé veci.</a:t>
            </a:r>
            <a:endParaRPr lang="en-US" dirty="0">
              <a:latin typeface="Calluna Sans" panose="02000000000000000000" pitchFamily="50" charset="-18"/>
            </a:endParaRPr>
          </a:p>
        </p:txBody>
      </p:sp>
      <p:sp>
        <p:nvSpPr>
          <p:cNvPr id="10" name="Pravá zložená zátvorka 9"/>
          <p:cNvSpPr/>
          <p:nvPr/>
        </p:nvSpPr>
        <p:spPr>
          <a:xfrm>
            <a:off x="5990854" y="4114293"/>
            <a:ext cx="405770" cy="2253331"/>
          </a:xfrm>
          <a:prstGeom prst="rightBrac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okTextu 10"/>
          <p:cNvSpPr txBox="1"/>
          <p:nvPr/>
        </p:nvSpPr>
        <p:spPr>
          <a:xfrm>
            <a:off x="6774082" y="3948298"/>
            <a:ext cx="5038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latin typeface="Calluna Sans" panose="02000000000000000000" pitchFamily="50" charset="-18"/>
              </a:rPr>
              <a:t>Pomerne drsné veci </a:t>
            </a:r>
            <a:r>
              <a:rPr lang="sk-SK" b="1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</a:t>
            </a:r>
            <a:endParaRPr lang="en-US" b="1" dirty="0" smtClean="0">
              <a:latin typeface="Calluna Sans" panose="02000000000000000000" pitchFamily="50" charset="-18"/>
              <a:sym typeface="Wingdings" panose="05000000000000000000" pitchFamily="2" charset="2"/>
            </a:endParaRPr>
          </a:p>
          <a:p>
            <a:pPr algn="ctr"/>
            <a:endParaRPr lang="en-US" dirty="0">
              <a:latin typeface="Calluna Sans" panose="02000000000000000000" pitchFamily="50" charset="-18"/>
              <a:sym typeface="Wingdings" panose="05000000000000000000" pitchFamily="2" charset="2"/>
            </a:endParaRPr>
          </a:p>
          <a:p>
            <a:pPr algn="ctr"/>
            <a:r>
              <a:rPr lang="en-US" b="1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Zlo</a:t>
            </a:r>
            <a:r>
              <a:rPr lang="sk-SK" b="1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ženie 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– </a:t>
            </a:r>
            <a:r>
              <a:rPr lang="en-US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Vieme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na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 z</a:t>
            </a:r>
            <a:r>
              <a:rPr lang="sk-SK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áklade</a:t>
            </a:r>
            <a:r>
              <a:rPr lang="sk-SK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 predchádzajúcich údajov zistiť aké je lokálne zloženie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?</a:t>
            </a:r>
          </a:p>
          <a:p>
            <a:pPr algn="ctr"/>
            <a:r>
              <a:rPr lang="en-US" b="1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Uniformita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Ako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ve</a:t>
            </a:r>
            <a:r>
              <a:rPr lang="sk-SK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ľmi</a:t>
            </a:r>
            <a:r>
              <a:rPr lang="sk-SK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 sa menia vlastnosti skla v priestore tabule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? </a:t>
            </a:r>
            <a:r>
              <a:rPr lang="en-US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Ako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ve</a:t>
            </a:r>
            <a:r>
              <a:rPr lang="sk-SK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ľmi</a:t>
            </a:r>
            <a:r>
              <a:rPr lang="sk-SK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 je meranie lokálne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?</a:t>
            </a:r>
          </a:p>
          <a:p>
            <a:pPr algn="ctr"/>
            <a:r>
              <a:rPr lang="en-US" b="1" dirty="0" err="1" smtClean="0">
                <a:latin typeface="Calluna Sans" panose="02000000000000000000" pitchFamily="50" charset="-18"/>
                <a:sym typeface="Wingdings" panose="05000000000000000000" pitchFamily="2" charset="2"/>
              </a:rPr>
              <a:t>Anizotropia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 – S</a:t>
            </a:r>
            <a:r>
              <a:rPr lang="sk-SK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ú vlastnosti skla rovnaké vo všetkých smeroch</a:t>
            </a:r>
            <a:r>
              <a:rPr lang="en-US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? </a:t>
            </a:r>
          </a:p>
          <a:p>
            <a:pPr algn="ctr"/>
            <a:endParaRPr lang="en-US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958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Ak</a:t>
            </a:r>
            <a:r>
              <a:rPr lang="sk-SK" sz="3600" b="1" dirty="0" smtClean="0">
                <a:solidFill>
                  <a:srgbClr val="0070C0"/>
                </a:solidFill>
              </a:rPr>
              <a:t>é javy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a </a:t>
            </a:r>
            <a:r>
              <a:rPr lang="en-US" sz="3600" b="1" dirty="0" err="1" smtClean="0">
                <a:solidFill>
                  <a:srgbClr val="0070C0"/>
                </a:solidFill>
              </a:rPr>
              <a:t>vlastnosti</a:t>
            </a:r>
            <a:r>
              <a:rPr lang="sk-SK" sz="3600" b="1" dirty="0" smtClean="0">
                <a:solidFill>
                  <a:srgbClr val="0070C0"/>
                </a:solidFill>
              </a:rPr>
              <a:t> môžeme využiť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20344" y="1277871"/>
            <a:ext cx="11189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lluna Sans" panose="02000000000000000000" pitchFamily="50" charset="-18"/>
              </a:rPr>
              <a:t>Jednoduch</a:t>
            </a:r>
            <a:r>
              <a:rPr lang="sk-SK" sz="2400" dirty="0" smtClean="0">
                <a:latin typeface="Calluna Sans" panose="02000000000000000000" pitchFamily="50" charset="-18"/>
              </a:rPr>
              <a:t>ý lom a odraz svetla </a:t>
            </a:r>
            <a:r>
              <a:rPr lang="en-US" sz="2400" dirty="0" smtClean="0">
                <a:latin typeface="Calluna Sans" panose="02000000000000000000" pitchFamily="50" charset="-18"/>
              </a:rPr>
              <a:t>(</a:t>
            </a:r>
            <a:r>
              <a:rPr lang="en-US" sz="2400" dirty="0" err="1" smtClean="0">
                <a:latin typeface="Calluna Sans" panose="02000000000000000000" pitchFamily="50" charset="-18"/>
              </a:rPr>
              <a:t>geometrick</a:t>
            </a:r>
            <a:r>
              <a:rPr lang="sk-SK" sz="2400" dirty="0" smtClean="0">
                <a:latin typeface="Calluna Sans" panose="02000000000000000000" pitchFamily="50" charset="-18"/>
              </a:rPr>
              <a:t>á optika</a:t>
            </a:r>
            <a:r>
              <a:rPr lang="en-US" sz="2400" dirty="0" smtClean="0">
                <a:latin typeface="Calluna Sans" panose="02000000000000000000" pitchFamily="50" charset="-18"/>
              </a:rPr>
              <a:t>)</a:t>
            </a:r>
            <a:endParaRPr lang="sk-SK" sz="2400" dirty="0" smtClean="0">
              <a:latin typeface="Calluna Sans" panose="02000000000000000000" pitchFamily="50" charset="-18"/>
            </a:endParaRPr>
          </a:p>
          <a:p>
            <a:r>
              <a:rPr lang="sk-SK" sz="2400" dirty="0" smtClean="0">
                <a:latin typeface="Calluna Sans" panose="02000000000000000000" pitchFamily="50" charset="-18"/>
              </a:rPr>
              <a:t>Interferencia </a:t>
            </a:r>
            <a:r>
              <a:rPr lang="en-US" sz="2400" dirty="0" smtClean="0">
                <a:latin typeface="Calluna Sans" panose="02000000000000000000" pitchFamily="50" charset="-18"/>
              </a:rPr>
              <a:t>(</a:t>
            </a:r>
            <a:r>
              <a:rPr lang="sk-SK" sz="2400" dirty="0" smtClean="0">
                <a:latin typeface="Calluna Sans" panose="02000000000000000000" pitchFamily="50" charset="-18"/>
              </a:rPr>
              <a:t>„</a:t>
            </a:r>
            <a:r>
              <a:rPr lang="en-US" sz="2400" dirty="0" err="1" smtClean="0">
                <a:latin typeface="Calluna Sans" panose="02000000000000000000" pitchFamily="50" charset="-18"/>
              </a:rPr>
              <a:t>mimo</a:t>
            </a:r>
            <a:r>
              <a:rPr lang="en-US" sz="2400" dirty="0" smtClean="0"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latin typeface="Calluna Sans" panose="02000000000000000000" pitchFamily="50" charset="-18"/>
              </a:rPr>
              <a:t>skla</a:t>
            </a:r>
            <a:r>
              <a:rPr lang="sk-SK" sz="2400" dirty="0" smtClean="0">
                <a:latin typeface="Calluna Sans" panose="02000000000000000000" pitchFamily="50" charset="-18"/>
              </a:rPr>
              <a:t>“, „na skle“ na odhalenie nejakého tenkého filmu</a:t>
            </a:r>
            <a:r>
              <a:rPr lang="en-US" sz="2400" dirty="0" smtClean="0">
                <a:latin typeface="Calluna Sans" panose="02000000000000000000" pitchFamily="50" charset="-18"/>
              </a:rPr>
              <a:t>)</a:t>
            </a:r>
            <a:endParaRPr lang="sk-SK" sz="2400" dirty="0" smtClean="0">
              <a:latin typeface="Calluna Sans" panose="02000000000000000000" pitchFamily="50" charset="-18"/>
            </a:endParaRPr>
          </a:p>
          <a:p>
            <a:endParaRPr lang="sk-SK" sz="2400" dirty="0" smtClean="0">
              <a:latin typeface="Calluna Sans" panose="02000000000000000000" pitchFamily="50" charset="-18"/>
            </a:endParaRPr>
          </a:p>
          <a:p>
            <a:r>
              <a:rPr lang="sk-SK" sz="2400" dirty="0" smtClean="0">
                <a:latin typeface="Calluna Sans" panose="02000000000000000000" pitchFamily="50" charset="-18"/>
              </a:rPr>
              <a:t>Závislosť intenzity odrazeného a prejdeného svetla na polarizácii </a:t>
            </a:r>
            <a:r>
              <a:rPr lang="en-US" sz="2400" dirty="0" smtClean="0">
                <a:latin typeface="Calluna Sans" panose="02000000000000000000" pitchFamily="50" charset="-18"/>
              </a:rPr>
              <a:t>(</a:t>
            </a:r>
            <a:r>
              <a:rPr lang="en-US" sz="2400" dirty="0" err="1" smtClean="0">
                <a:latin typeface="Calluna Sans" panose="02000000000000000000" pitchFamily="50" charset="-18"/>
              </a:rPr>
              <a:t>Fresnelove</a:t>
            </a:r>
            <a:r>
              <a:rPr lang="en-US" sz="2400" dirty="0" smtClean="0">
                <a:latin typeface="Calluna Sans" panose="02000000000000000000" pitchFamily="50" charset="-18"/>
              </a:rPr>
              <a:t> </a:t>
            </a:r>
            <a:r>
              <a:rPr lang="en-US" sz="2400" dirty="0" err="1" smtClean="0">
                <a:latin typeface="Calluna Sans" panose="02000000000000000000" pitchFamily="50" charset="-18"/>
              </a:rPr>
              <a:t>vz</a:t>
            </a:r>
            <a:r>
              <a:rPr lang="sk-SK" sz="2400" dirty="0" smtClean="0">
                <a:latin typeface="Calluna Sans" panose="02000000000000000000" pitchFamily="50" charset="-18"/>
              </a:rPr>
              <a:t>ťahy</a:t>
            </a:r>
            <a:r>
              <a:rPr lang="en-US" sz="2400" dirty="0" smtClean="0">
                <a:latin typeface="Calluna Sans" panose="02000000000000000000" pitchFamily="50" charset="-18"/>
              </a:rPr>
              <a:t>)</a:t>
            </a:r>
            <a:endParaRPr lang="sk-SK" sz="2400" dirty="0" smtClean="0">
              <a:latin typeface="Calluna Sans" panose="02000000000000000000" pitchFamily="50" charset="-18"/>
            </a:endParaRPr>
          </a:p>
          <a:p>
            <a:endParaRPr lang="sk-SK" sz="2400" dirty="0" smtClean="0">
              <a:latin typeface="Calluna Sans" panose="02000000000000000000" pitchFamily="50" charset="-18"/>
            </a:endParaRPr>
          </a:p>
          <a:p>
            <a:r>
              <a:rPr lang="sk-SK" sz="2400" dirty="0" smtClean="0">
                <a:latin typeface="Calluna Sans" panose="02000000000000000000" pitchFamily="50" charset="-18"/>
              </a:rPr>
              <a:t>Zmena polarizácie svetla prechodom</a:t>
            </a:r>
          </a:p>
          <a:p>
            <a:r>
              <a:rPr lang="sk-SK" sz="2400" dirty="0" smtClean="0">
                <a:latin typeface="Calluna Sans" panose="02000000000000000000" pitchFamily="50" charset="-18"/>
              </a:rPr>
              <a:t>Zmena intenzity svetla pri prechode</a:t>
            </a:r>
          </a:p>
          <a:p>
            <a:endParaRPr lang="sk-SK" sz="2400" dirty="0">
              <a:latin typeface="Calluna Sans" panose="02000000000000000000" pitchFamily="50" charset="-18"/>
            </a:endParaRPr>
          </a:p>
          <a:p>
            <a:r>
              <a:rPr lang="sk-SK" sz="2400" dirty="0" smtClean="0">
                <a:latin typeface="Calluna Sans" panose="02000000000000000000" pitchFamily="50" charset="-18"/>
              </a:rPr>
              <a:t>Vlastnosti ako drsnosť povrchu, </a:t>
            </a:r>
            <a:r>
              <a:rPr lang="sk-SK" sz="2400" dirty="0" err="1" smtClean="0">
                <a:latin typeface="Calluna Sans" panose="02000000000000000000" pitchFamily="50" charset="-18"/>
              </a:rPr>
              <a:t>anizotropia</a:t>
            </a:r>
            <a:r>
              <a:rPr lang="sk-SK" sz="2400" dirty="0" smtClean="0">
                <a:latin typeface="Calluna Sans" panose="02000000000000000000" pitchFamily="50" charset="-18"/>
              </a:rPr>
              <a:t>, ... Si vyžadujú vytvoriť model, ktorý dá do </a:t>
            </a:r>
            <a:r>
              <a:rPr lang="sk-SK" sz="2400" dirty="0" err="1" smtClean="0">
                <a:latin typeface="Calluna Sans" panose="02000000000000000000" pitchFamily="50" charset="-18"/>
              </a:rPr>
              <a:t>súvisisu</a:t>
            </a:r>
            <a:r>
              <a:rPr lang="sk-SK" sz="2400" dirty="0" smtClean="0">
                <a:latin typeface="Calluna Sans" panose="02000000000000000000" pitchFamily="50" charset="-18"/>
              </a:rPr>
              <a:t> interakciu svetla s látkou </a:t>
            </a:r>
            <a:r>
              <a:rPr lang="en-US" sz="2400" dirty="0" smtClean="0">
                <a:latin typeface="Calluna Sans" panose="02000000000000000000" pitchFamily="50" charset="-18"/>
              </a:rPr>
              <a:t>(</a:t>
            </a:r>
            <a:r>
              <a:rPr lang="en-US" sz="2400" dirty="0" err="1" smtClean="0">
                <a:latin typeface="Calluna Sans" panose="02000000000000000000" pitchFamily="50" charset="-18"/>
              </a:rPr>
              <a:t>ovplyvnen</a:t>
            </a:r>
            <a:r>
              <a:rPr lang="sk-SK" sz="2400" dirty="0" smtClean="0">
                <a:latin typeface="Calluna Sans" panose="02000000000000000000" pitchFamily="50" charset="-18"/>
              </a:rPr>
              <a:t>é týmito vlastnosťami</a:t>
            </a:r>
            <a:r>
              <a:rPr lang="en-US" sz="2400" dirty="0" smtClean="0">
                <a:latin typeface="Calluna Sans" panose="02000000000000000000" pitchFamily="50" charset="-18"/>
              </a:rPr>
              <a:t>)</a:t>
            </a:r>
            <a:r>
              <a:rPr lang="sk-SK" sz="2400" dirty="0" smtClean="0">
                <a:latin typeface="Calluna Sans" panose="02000000000000000000" pitchFamily="50" charset="-18"/>
              </a:rPr>
              <a:t> a merateľné parametre svetla od </a:t>
            </a:r>
            <a:r>
              <a:rPr lang="sk-SK" sz="2400" dirty="0" err="1" smtClean="0">
                <a:latin typeface="Calluna Sans" panose="02000000000000000000" pitchFamily="50" charset="-18"/>
              </a:rPr>
              <a:t>ukazovátka</a:t>
            </a:r>
            <a:r>
              <a:rPr lang="sk-SK" sz="2400" dirty="0" smtClean="0">
                <a:latin typeface="Calluna Sans" panose="02000000000000000000" pitchFamily="50" charset="-18"/>
              </a:rPr>
              <a:t>, ktoré sa nám vráti</a:t>
            </a:r>
          </a:p>
          <a:p>
            <a:endParaRPr lang="en-US" sz="2400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920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Čo možno použiť okrem laserového </a:t>
            </a:r>
            <a:r>
              <a:rPr lang="sk-SK" sz="3600" b="1" dirty="0" err="1" smtClean="0">
                <a:solidFill>
                  <a:srgbClr val="0070C0"/>
                </a:solidFill>
              </a:rPr>
              <a:t>ukazovátka</a:t>
            </a:r>
            <a:r>
              <a:rPr lang="sk-SK" sz="3600" b="1" dirty="0" smtClean="0">
                <a:solidFill>
                  <a:srgbClr val="0070C0"/>
                </a:solidFill>
              </a:rPr>
              <a:t> ...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20344" y="1277871"/>
            <a:ext cx="11189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lluna Sans" panose="02000000000000000000" pitchFamily="50" charset="-18"/>
              </a:rPr>
              <a:t>Úloha explicitne nezakazuje, ale zrejme čím bude naše zariadenie jednoduchšie, a pritom nameria netriviálnejšie veci, tým lepšie </a:t>
            </a:r>
            <a:r>
              <a:rPr lang="sk-SK" sz="2400" dirty="0" smtClean="0">
                <a:latin typeface="Calluna Sans" panose="02000000000000000000" pitchFamily="50" charset="-18"/>
                <a:sym typeface="Wingdings" panose="05000000000000000000" pitchFamily="2" charset="2"/>
              </a:rPr>
              <a:t></a:t>
            </a:r>
            <a:endParaRPr lang="en-US" sz="2400" dirty="0" smtClean="0">
              <a:latin typeface="Calluna Sans" panose="02000000000000000000" pitchFamily="50" charset="-18"/>
              <a:sym typeface="Wingdings" panose="05000000000000000000" pitchFamily="2" charset="2"/>
            </a:endParaRPr>
          </a:p>
          <a:p>
            <a:endParaRPr lang="en-US" sz="2400" dirty="0">
              <a:latin typeface="Calluna Sans" panose="02000000000000000000" pitchFamily="50" charset="-18"/>
              <a:sym typeface="Wingdings" panose="05000000000000000000" pitchFamily="2" charset="2"/>
            </a:endParaRPr>
          </a:p>
          <a:p>
            <a:r>
              <a:rPr lang="sk-SK" sz="2400" dirty="0" smtClean="0">
                <a:latin typeface="Calluna Sans" panose="02000000000000000000" pitchFamily="50" charset="-18"/>
              </a:rPr>
              <a:t>Šošovky </a:t>
            </a:r>
            <a:r>
              <a:rPr lang="en-US" sz="2400" dirty="0" smtClean="0">
                <a:latin typeface="Calluna Sans" panose="02000000000000000000" pitchFamily="50" charset="-18"/>
              </a:rPr>
              <a:t>(</a:t>
            </a:r>
            <a:r>
              <a:rPr lang="en-US" sz="2400" dirty="0" err="1" smtClean="0">
                <a:latin typeface="Calluna Sans" panose="02000000000000000000" pitchFamily="50" charset="-18"/>
              </a:rPr>
              <a:t>roz</a:t>
            </a:r>
            <a:r>
              <a:rPr lang="sk-SK" sz="2400" dirty="0" smtClean="0">
                <a:latin typeface="Calluna Sans" panose="02000000000000000000" pitchFamily="50" charset="-18"/>
              </a:rPr>
              <a:t>šírenie zväzku lúča</a:t>
            </a:r>
            <a:r>
              <a:rPr lang="en-US" sz="2400" dirty="0" smtClean="0">
                <a:latin typeface="Calluna Sans" panose="02000000000000000000" pitchFamily="50" charset="-18"/>
              </a:rPr>
              <a:t>)</a:t>
            </a:r>
            <a:endParaRPr lang="sk-SK" sz="2400" dirty="0" smtClean="0">
              <a:latin typeface="Calluna Sans" panose="02000000000000000000" pitchFamily="50" charset="-18"/>
            </a:endParaRPr>
          </a:p>
          <a:p>
            <a:r>
              <a:rPr lang="sk-SK" sz="2400" dirty="0" smtClean="0">
                <a:latin typeface="Calluna Sans" panose="02000000000000000000" pitchFamily="50" charset="-18"/>
              </a:rPr>
              <a:t>Zrkadlá</a:t>
            </a:r>
          </a:p>
          <a:p>
            <a:r>
              <a:rPr lang="sk-SK" sz="2400" dirty="0" smtClean="0">
                <a:latin typeface="Calluna Sans" panose="02000000000000000000" pitchFamily="50" charset="-18"/>
              </a:rPr>
              <a:t>Polopriepustné zrkadlá</a:t>
            </a:r>
          </a:p>
          <a:p>
            <a:endParaRPr lang="sk-SK" sz="2400" dirty="0">
              <a:latin typeface="Calluna Sans" panose="02000000000000000000" pitchFamily="50" charset="-18"/>
            </a:endParaRPr>
          </a:p>
          <a:p>
            <a:r>
              <a:rPr lang="sk-SK" sz="2400" dirty="0" err="1" smtClean="0">
                <a:latin typeface="Calluna Sans" panose="02000000000000000000" pitchFamily="50" charset="-18"/>
              </a:rPr>
              <a:t>Polarizátory</a:t>
            </a:r>
            <a:endParaRPr lang="sk-SK" sz="2400" dirty="0" smtClean="0">
              <a:latin typeface="Calluna Sans" panose="02000000000000000000" pitchFamily="50" charset="-18"/>
            </a:endParaRPr>
          </a:p>
          <a:p>
            <a:r>
              <a:rPr lang="sk-SK" sz="2400" dirty="0" err="1" smtClean="0">
                <a:latin typeface="Calluna Sans" panose="02000000000000000000" pitchFamily="50" charset="-18"/>
              </a:rPr>
              <a:t>Štvrťvlnové</a:t>
            </a:r>
            <a:r>
              <a:rPr lang="sk-SK" sz="2400" dirty="0" smtClean="0">
                <a:latin typeface="Calluna Sans" panose="02000000000000000000" pitchFamily="50" charset="-18"/>
              </a:rPr>
              <a:t> platničky</a:t>
            </a:r>
          </a:p>
          <a:p>
            <a:endParaRPr lang="sk-SK" sz="2400" dirty="0">
              <a:latin typeface="Calluna Sans" panose="02000000000000000000" pitchFamily="50" charset="-18"/>
            </a:endParaRPr>
          </a:p>
          <a:p>
            <a:r>
              <a:rPr lang="sk-SK" sz="2400" dirty="0" err="1" smtClean="0">
                <a:latin typeface="Calluna Sans" panose="02000000000000000000" pitchFamily="50" charset="-18"/>
              </a:rPr>
              <a:t>Difrakčné</a:t>
            </a:r>
            <a:r>
              <a:rPr lang="sk-SK" sz="2400" dirty="0" smtClean="0">
                <a:latin typeface="Calluna Sans" panose="02000000000000000000" pitchFamily="50" charset="-18"/>
              </a:rPr>
              <a:t> mriežky</a:t>
            </a:r>
            <a:endParaRPr lang="sk-SK" sz="2400" dirty="0">
              <a:latin typeface="Calluna Sans" panose="02000000000000000000" pitchFamily="50" charset="-18"/>
            </a:endParaRPr>
          </a:p>
          <a:p>
            <a:r>
              <a:rPr lang="sk-SK" sz="2400" dirty="0" smtClean="0">
                <a:latin typeface="Calluna Sans" panose="02000000000000000000" pitchFamily="50" charset="-18"/>
              </a:rPr>
              <a:t>...</a:t>
            </a:r>
            <a:endParaRPr lang="en-US" sz="2400" dirty="0">
              <a:latin typeface="Calluna Sans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906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5" y="200818"/>
            <a:ext cx="11537050" cy="1325563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Prvý nápad :: Geometrická optika </a:t>
            </a:r>
            <a:r>
              <a:rPr lang="en-US" sz="3600" b="1" dirty="0" smtClean="0">
                <a:solidFill>
                  <a:srgbClr val="0070C0"/>
                </a:solidFill>
              </a:rPr>
              <a:t>(index </a:t>
            </a:r>
            <a:r>
              <a:rPr lang="en-US" sz="3600" b="1" dirty="0" err="1" smtClean="0">
                <a:solidFill>
                  <a:srgbClr val="0070C0"/>
                </a:solidFill>
              </a:rPr>
              <a:t>lomu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hr</a:t>
            </a:r>
            <a:r>
              <a:rPr lang="sk-SK" sz="3600" b="1" dirty="0" err="1" smtClean="0">
                <a:solidFill>
                  <a:srgbClr val="0070C0"/>
                </a:solidFill>
              </a:rPr>
              <a:t>úbka</a:t>
            </a:r>
            <a:r>
              <a:rPr lang="en-US" sz="3600" b="1" dirty="0" smtClean="0">
                <a:solidFill>
                  <a:srgbClr val="0070C0"/>
                </a:solidFill>
              </a:rPr>
              <a:t>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Úvodné sústredenie TMF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0FFB-738C-46B7-8852-5EE527A47844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66004" y="1346110"/>
            <a:ext cx="1058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lluna Sans" panose="02000000000000000000" pitchFamily="50" charset="-18"/>
              </a:rPr>
              <a:t>Použijeme iba geometrickú optiku, meníme uhol dopadu a meriame </a:t>
            </a:r>
            <a:r>
              <a:rPr lang="sk-SK" sz="2400" dirty="0" err="1" smtClean="0">
                <a:latin typeface="Calluna Sans" panose="02000000000000000000" pitchFamily="50" charset="-18"/>
              </a:rPr>
              <a:t>rozostup</a:t>
            </a:r>
            <a:r>
              <a:rPr lang="sk-SK" sz="2400" dirty="0" smtClean="0">
                <a:latin typeface="Calluna Sans" panose="02000000000000000000" pitchFamily="50" charset="-18"/>
              </a:rPr>
              <a:t> odrazených lúčov</a:t>
            </a:r>
            <a:endParaRPr lang="en-US" sz="2400" dirty="0">
              <a:latin typeface="Calluna Sans" panose="02000000000000000000" pitchFamily="50" charset="-18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66004" y="3908434"/>
            <a:ext cx="5964167" cy="136206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1714500" y="2260600"/>
            <a:ext cx="1587500" cy="16478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3308350" y="3894151"/>
            <a:ext cx="361950" cy="137634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3676650" y="5284783"/>
            <a:ext cx="1022350" cy="12541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V="1">
            <a:off x="3676650" y="3908434"/>
            <a:ext cx="511175" cy="13620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4194175" y="2260600"/>
            <a:ext cx="1650171" cy="16478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V="1">
            <a:off x="3308350" y="2246281"/>
            <a:ext cx="1650171" cy="16478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4184650" y="3909261"/>
            <a:ext cx="371475" cy="134688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V="1">
            <a:off x="4576348" y="3894080"/>
            <a:ext cx="511175" cy="13620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V="1">
            <a:off x="5080000" y="2293495"/>
            <a:ext cx="1650171" cy="164787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5097634" y="3941365"/>
            <a:ext cx="493541" cy="92273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5977136" y="3941400"/>
            <a:ext cx="0" cy="131474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lokTextu 26"/>
              <p:cNvSpPr txBox="1"/>
              <p:nvPr/>
            </p:nvSpPr>
            <p:spPr>
              <a:xfrm>
                <a:off x="6084341" y="4390447"/>
                <a:ext cx="256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BlokTextu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341" y="4390447"/>
                <a:ext cx="25660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8571" r="-2619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/>
              <p:cNvSpPr txBox="1"/>
              <p:nvPr/>
            </p:nvSpPr>
            <p:spPr>
              <a:xfrm>
                <a:off x="957754" y="4010545"/>
                <a:ext cx="317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BlokText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54" y="4010545"/>
                <a:ext cx="317844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ovná spojovacia šípka 28"/>
          <p:cNvCxnSpPr/>
          <p:nvPr/>
        </p:nvCxnSpPr>
        <p:spPr>
          <a:xfrm>
            <a:off x="4168949" y="2962218"/>
            <a:ext cx="1027357" cy="1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lokTextu 30"/>
              <p:cNvSpPr txBox="1"/>
              <p:nvPr/>
            </p:nvSpPr>
            <p:spPr>
              <a:xfrm>
                <a:off x="4681460" y="2538885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BlokTextu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460" y="2538885"/>
                <a:ext cx="283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ovná spojnica 16"/>
          <p:cNvCxnSpPr/>
          <p:nvPr/>
        </p:nvCxnSpPr>
        <p:spPr>
          <a:xfrm flipV="1">
            <a:off x="3293546" y="2293495"/>
            <a:ext cx="0" cy="279093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lokTextu 19"/>
              <p:cNvSpPr txBox="1"/>
              <p:nvPr/>
            </p:nvSpPr>
            <p:spPr>
              <a:xfrm>
                <a:off x="2978689" y="3174215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BlokText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689" y="3174215"/>
                <a:ext cx="26257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279" r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lokTextu 31"/>
              <p:cNvSpPr txBox="1"/>
              <p:nvPr/>
            </p:nvSpPr>
            <p:spPr>
              <a:xfrm>
                <a:off x="3232144" y="4204868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BlokTextu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44" y="4204868"/>
                <a:ext cx="26257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9535" r="-3953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Rovná spojnica 32"/>
          <p:cNvCxnSpPr/>
          <p:nvPr/>
        </p:nvCxnSpPr>
        <p:spPr>
          <a:xfrm flipV="1">
            <a:off x="3659022" y="3963325"/>
            <a:ext cx="21389" cy="217033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lokTextu 33"/>
              <p:cNvSpPr txBox="1"/>
              <p:nvPr/>
            </p:nvSpPr>
            <p:spPr>
              <a:xfrm>
                <a:off x="3477375" y="4471034"/>
                <a:ext cx="262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BlokText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75" y="4471034"/>
                <a:ext cx="26257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8636" r="-3636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lokTextu 34"/>
              <p:cNvSpPr txBox="1"/>
              <p:nvPr/>
            </p:nvSpPr>
            <p:spPr>
              <a:xfrm>
                <a:off x="8872887" y="1898574"/>
                <a:ext cx="1403910" cy="63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BlokTextu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887" y="1898574"/>
                <a:ext cx="1403910" cy="6324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BlokTextu 35"/>
              <p:cNvSpPr txBox="1"/>
              <p:nvPr/>
            </p:nvSpPr>
            <p:spPr>
              <a:xfrm>
                <a:off x="8585148" y="2715185"/>
                <a:ext cx="19645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k-SK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k-SK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𝑛𝑠𝑖𝑛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BlokTextu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148" y="2715185"/>
                <a:ext cx="196451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096" r="-433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BlokTextu 36"/>
              <p:cNvSpPr txBox="1"/>
              <p:nvPr/>
            </p:nvSpPr>
            <p:spPr>
              <a:xfrm>
                <a:off x="7058533" y="3347668"/>
                <a:ext cx="5017741" cy="713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k-SK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k-SK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k-SK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k-S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k-SK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k-SK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k-S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BlokTextu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33" y="3347668"/>
                <a:ext cx="5017741" cy="71365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ovná spojnica 38"/>
          <p:cNvCxnSpPr/>
          <p:nvPr/>
        </p:nvCxnSpPr>
        <p:spPr>
          <a:xfrm>
            <a:off x="7251031" y="4204868"/>
            <a:ext cx="449179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>
            <a:off x="10261922" y="4218095"/>
            <a:ext cx="1570150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BlokTextu 41"/>
          <p:cNvSpPr txBox="1"/>
          <p:nvPr/>
        </p:nvSpPr>
        <p:spPr>
          <a:xfrm>
            <a:off x="6894478" y="4471034"/>
            <a:ext cx="5331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luna Sans" panose="02000000000000000000" pitchFamily="50" charset="-18"/>
              </a:rPr>
              <a:t>M</a:t>
            </a:r>
            <a:r>
              <a:rPr lang="sk-SK" sz="2000" dirty="0" err="1" smtClean="0">
                <a:latin typeface="Calluna Sans" panose="02000000000000000000" pitchFamily="50" charset="-18"/>
              </a:rPr>
              <a:t>áme</a:t>
            </a:r>
            <a:r>
              <a:rPr lang="sk-SK" sz="2000" dirty="0" smtClean="0">
                <a:latin typeface="Calluna Sans" panose="02000000000000000000" pitchFamily="50" charset="-18"/>
              </a:rPr>
              <a:t> jednu rovnicu ale dve neznáme. Čo teraz</a:t>
            </a:r>
            <a:r>
              <a:rPr lang="en-US" sz="2000" dirty="0" smtClean="0">
                <a:latin typeface="Calluna Sans" panose="02000000000000000000" pitchFamily="50" charset="-18"/>
              </a:rPr>
              <a:t>?</a:t>
            </a:r>
            <a:endParaRPr lang="en-US" dirty="0">
              <a:latin typeface="Calluna Sans" panose="02000000000000000000" pitchFamily="50" charset="-18"/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6944670" y="4848439"/>
            <a:ext cx="513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luna Sans" panose="02000000000000000000" pitchFamily="50" charset="-18"/>
              </a:rPr>
              <a:t>V </a:t>
            </a:r>
            <a:r>
              <a:rPr lang="en-US" sz="2000" dirty="0" err="1" smtClean="0">
                <a:latin typeface="Calluna Sans" panose="02000000000000000000" pitchFamily="50" charset="-18"/>
              </a:rPr>
              <a:t>skuto</a:t>
            </a:r>
            <a:r>
              <a:rPr lang="sk-SK" sz="2000" dirty="0" smtClean="0">
                <a:latin typeface="Calluna Sans" panose="02000000000000000000" pitchFamily="50" charset="-18"/>
              </a:rPr>
              <a:t>čnosti máme rovníc koľko chceme</a:t>
            </a:r>
            <a:r>
              <a:rPr lang="en-US" sz="2000" dirty="0" smtClean="0">
                <a:latin typeface="Calluna Sans" panose="02000000000000000000" pitchFamily="50" charset="-18"/>
              </a:rPr>
              <a:t>.</a:t>
            </a:r>
            <a:r>
              <a:rPr lang="sk-SK" sz="2000" dirty="0" smtClean="0">
                <a:latin typeface="Calluna Sans" panose="02000000000000000000" pitchFamily="50" charset="-18"/>
              </a:rPr>
              <a:t> </a:t>
            </a:r>
            <a:endParaRPr lang="en-US" sz="2000" dirty="0" smtClean="0">
              <a:latin typeface="Calluna Sans" panose="02000000000000000000" pitchFamily="50" charset="-18"/>
            </a:endParaRPr>
          </a:p>
          <a:p>
            <a:r>
              <a:rPr lang="en-US" sz="2000" dirty="0" smtClean="0">
                <a:latin typeface="Calluna Sans" panose="02000000000000000000" pitchFamily="50" charset="-18"/>
              </a:rPr>
              <a:t>(</a:t>
            </a:r>
            <a:r>
              <a:rPr lang="en-US" sz="2000" dirty="0" err="1" smtClean="0">
                <a:latin typeface="Calluna Sans" panose="02000000000000000000" pitchFamily="50" charset="-18"/>
              </a:rPr>
              <a:t>Ak</a:t>
            </a:r>
            <a:r>
              <a:rPr lang="en-US" sz="2000" dirty="0" smtClean="0">
                <a:latin typeface="Calluna Sans" panose="02000000000000000000" pitchFamily="50" charset="-18"/>
              </a:rPr>
              <a:t> men</a:t>
            </a:r>
            <a:r>
              <a:rPr lang="sk-SK" sz="2000" dirty="0" err="1" smtClean="0">
                <a:latin typeface="Calluna Sans" panose="02000000000000000000" pitchFamily="50" charset="-18"/>
              </a:rPr>
              <a:t>íme</a:t>
            </a:r>
            <a:r>
              <a:rPr lang="sk-SK" sz="2000" dirty="0" smtClean="0">
                <a:latin typeface="Calluna Sans" panose="02000000000000000000" pitchFamily="50" charset="-18"/>
              </a:rPr>
              <a:t> uhol dopadu</a:t>
            </a:r>
            <a:r>
              <a:rPr lang="en-US" sz="2000" dirty="0" smtClean="0">
                <a:latin typeface="Calluna Sans" panose="02000000000000000000" pitchFamily="50" charset="-18"/>
              </a:rPr>
              <a:t>)</a:t>
            </a:r>
            <a:endParaRPr lang="en-US" dirty="0">
              <a:latin typeface="Calluna Sans" panose="02000000000000000000" pitchFamily="50" charset="-18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6944670" y="5703302"/>
            <a:ext cx="513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alluna Sans" panose="02000000000000000000" pitchFamily="50" charset="-18"/>
              </a:rPr>
              <a:t>Regresia </a:t>
            </a:r>
            <a:r>
              <a:rPr lang="en-US" sz="2800" b="1" dirty="0" smtClean="0">
                <a:latin typeface="Calluna Sans" panose="02000000000000000000" pitchFamily="50" charset="-18"/>
              </a:rPr>
              <a:t>(</a:t>
            </a:r>
            <a:r>
              <a:rPr lang="sk-SK" sz="2800" b="1" dirty="0" err="1" smtClean="0">
                <a:latin typeface="Calluna Sans" panose="02000000000000000000" pitchFamily="50" charset="-18"/>
              </a:rPr>
              <a:t>fitovanie</a:t>
            </a:r>
            <a:r>
              <a:rPr lang="en-US" sz="2800" b="1" dirty="0" smtClean="0">
                <a:latin typeface="Calluna Sans" panose="02000000000000000000" pitchFamily="50" charset="-18"/>
              </a:rPr>
              <a:t>)</a:t>
            </a:r>
            <a:endParaRPr lang="en-US" sz="1600" b="1" dirty="0">
              <a:latin typeface="Calluna Sans" panose="02000000000000000000" pitchFamily="50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BlokTextu 45"/>
              <p:cNvSpPr txBox="1"/>
              <p:nvPr/>
            </p:nvSpPr>
            <p:spPr>
              <a:xfrm>
                <a:off x="953111" y="3504298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BlokTextu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11" y="3504298"/>
                <a:ext cx="306174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2352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2" grpId="0"/>
      <p:bldP spid="43" grpId="0"/>
      <p:bldP spid="45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1625</Words>
  <Application>Microsoft Office PowerPoint</Application>
  <PresentationFormat>Širokouhlá</PresentationFormat>
  <Paragraphs>279</Paragraphs>
  <Slides>22</Slides>
  <Notes>20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Calluna Sans</vt:lpstr>
      <vt:lpstr>Cambria Math</vt:lpstr>
      <vt:lpstr>Wingdings</vt:lpstr>
      <vt:lpstr>Motív Office</vt:lpstr>
      <vt:lpstr>Bezkontaktné meradlo</vt:lpstr>
      <vt:lpstr>Ako používať túto prezentáciu a pristupovať k úlohe</vt:lpstr>
      <vt:lpstr>Ako sa dopracovať ku zdrojom</vt:lpstr>
      <vt:lpstr>Zadanie</vt:lpstr>
      <vt:lpstr>Aké máme obmedzenia?</vt:lpstr>
      <vt:lpstr>Aké parametre skla by sa mohli dať odmerať?</vt:lpstr>
      <vt:lpstr>Aké javy a vlastnosti môžeme využiť?</vt:lpstr>
      <vt:lpstr>Čo možno použiť okrem laserového ukazovátka ...</vt:lpstr>
      <vt:lpstr>Prvý nápad :: Geometrická optika (index lomu, hrúbka)</vt:lpstr>
      <vt:lpstr>Prvý nápad :: Ako ešte vylepšiť túto metódu?</vt:lpstr>
      <vt:lpstr>Druhý nápad :: Polarizácia (index lomu)</vt:lpstr>
      <vt:lpstr>Druhý nápad :: Myšlienka</vt:lpstr>
      <vt:lpstr>Druhý nápad :: Polarizácia (index lomu)</vt:lpstr>
      <vt:lpstr>Tretí nápad : Prechod obrazca vzniknutého difrakciou na mriežke cez sklo</vt:lpstr>
      <vt:lpstr>Štvrtý nápad :: Odhalenie tenkého filmu na povrchu vzorky</vt:lpstr>
      <vt:lpstr>Piaty nápad :: Vnútorné napätie</vt:lpstr>
      <vt:lpstr>Piaty nápad :: Vnútorné napätie</vt:lpstr>
      <vt:lpstr>Zopár nápadov ako zmerať ďalšie vlastnosti skla</vt:lpstr>
      <vt:lpstr>Zopár nápadov ako zmerať vlastnosti skla</vt:lpstr>
      <vt:lpstr>Čo sa dá s úlohou robiť?</vt:lpstr>
      <vt:lpstr>Kde získať viac inšpirácie?</vt:lpstr>
      <vt:lpstr>Ďakujem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Letná škola FKS a TMF</dc:title>
  <dc:creator>Matej Badin</dc:creator>
  <cp:lastModifiedBy>Matej Badin</cp:lastModifiedBy>
  <cp:revision>593</cp:revision>
  <dcterms:created xsi:type="dcterms:W3CDTF">2015-07-23T17:05:29Z</dcterms:created>
  <dcterms:modified xsi:type="dcterms:W3CDTF">2015-10-22T12:46:45Z</dcterms:modified>
</cp:coreProperties>
</file>